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7" r:id="rId2"/>
    <p:sldMasterId id="2147483670" r:id="rId3"/>
  </p:sldMasterIdLst>
  <p:notesMasterIdLst>
    <p:notesMasterId r:id="rId52"/>
  </p:notesMasterIdLst>
  <p:handoutMasterIdLst>
    <p:handoutMasterId r:id="rId53"/>
  </p:handoutMasterIdLst>
  <p:sldIdLst>
    <p:sldId id="259" r:id="rId4"/>
    <p:sldId id="290" r:id="rId5"/>
    <p:sldId id="353" r:id="rId6"/>
    <p:sldId id="354" r:id="rId7"/>
    <p:sldId id="294" r:id="rId8"/>
    <p:sldId id="295" r:id="rId9"/>
    <p:sldId id="296" r:id="rId10"/>
    <p:sldId id="347" r:id="rId11"/>
    <p:sldId id="348" r:id="rId12"/>
    <p:sldId id="349" r:id="rId13"/>
    <p:sldId id="300" r:id="rId14"/>
    <p:sldId id="301" r:id="rId15"/>
    <p:sldId id="306" r:id="rId16"/>
    <p:sldId id="307" r:id="rId17"/>
    <p:sldId id="308" r:id="rId18"/>
    <p:sldId id="309" r:id="rId19"/>
    <p:sldId id="310" r:id="rId20"/>
    <p:sldId id="355" r:id="rId21"/>
    <p:sldId id="314" r:id="rId22"/>
    <p:sldId id="316" r:id="rId23"/>
    <p:sldId id="317" r:id="rId24"/>
    <p:sldId id="318" r:id="rId25"/>
    <p:sldId id="319" r:id="rId26"/>
    <p:sldId id="320" r:id="rId27"/>
    <p:sldId id="321" r:id="rId28"/>
    <p:sldId id="322" r:id="rId29"/>
    <p:sldId id="323" r:id="rId30"/>
    <p:sldId id="346" r:id="rId31"/>
    <p:sldId id="325" r:id="rId32"/>
    <p:sldId id="361" r:id="rId33"/>
    <p:sldId id="362" r:id="rId34"/>
    <p:sldId id="327" r:id="rId35"/>
    <p:sldId id="328" r:id="rId36"/>
    <p:sldId id="329" r:id="rId37"/>
    <p:sldId id="363" r:id="rId38"/>
    <p:sldId id="330" r:id="rId39"/>
    <p:sldId id="331" r:id="rId40"/>
    <p:sldId id="360" r:id="rId41"/>
    <p:sldId id="352" r:id="rId42"/>
    <p:sldId id="334" r:id="rId43"/>
    <p:sldId id="351" r:id="rId44"/>
    <p:sldId id="373" r:id="rId45"/>
    <p:sldId id="374" r:id="rId46"/>
    <p:sldId id="375" r:id="rId47"/>
    <p:sldId id="376" r:id="rId48"/>
    <p:sldId id="372" r:id="rId49"/>
    <p:sldId id="261" r:id="rId50"/>
    <p:sldId id="358" r:id="rId51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CA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llanmörkt format 2 - Dekorfär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6719" autoAdjust="0"/>
  </p:normalViewPr>
  <p:slideViewPr>
    <p:cSldViewPr snapToGrid="0">
      <p:cViewPr varScale="1">
        <p:scale>
          <a:sx n="105" d="100"/>
          <a:sy n="105" d="100"/>
        </p:scale>
        <p:origin x="-1062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7168"/>
    </p:cViewPr>
  </p:sorterViewPr>
  <p:notesViewPr>
    <p:cSldViewPr snapToGrid="0">
      <p:cViewPr varScale="1">
        <p:scale>
          <a:sx n="93" d="100"/>
          <a:sy n="93" d="100"/>
        </p:scale>
        <p:origin x="4022" y="6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8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kalkylblad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-kalkylblad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v-SE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Utbildad personal </a:t>
            </a:r>
          </a:p>
        </c:rich>
      </c:tx>
      <c:layout>
        <c:manualLayout>
          <c:xMode val="edge"/>
          <c:yMode val="edge"/>
          <c:x val="0.24029615320870745"/>
          <c:y val="7.9614121012461014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0.106048509232642"/>
          <c:y val="0.20800699902156147"/>
          <c:w val="0.79516107831314975"/>
          <c:h val="0.69777025295475137"/>
        </c:manualLayout>
      </c:layout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effectLst>
              <a:outerShdw blurRad="190500" dist="190500" dir="2700000" algn="ctr" rotWithShape="0">
                <a:srgbClr val="000000">
                  <a:alpha val="43137"/>
                </a:srgbClr>
              </a:outerShdw>
            </a:effectLst>
          </c:spPr>
          <c:dPt>
            <c:idx val="0"/>
            <c:spPr>
              <a:solidFill>
                <a:schemeClr val="tx2"/>
              </a:solidFill>
              <a:ln w="19050">
                <a:solidFill>
                  <a:schemeClr val="tx1"/>
                </a:solidFill>
              </a:ln>
              <a:effectLst>
                <a:outerShdw blurRad="190500" dist="190500" dir="270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7AA-4F88-94DB-6EA548633A2C}"/>
              </c:ext>
            </c:extLst>
          </c:dPt>
          <c:dPt>
            <c:idx val="1"/>
            <c:spPr>
              <a:noFill/>
              <a:ln w="19050">
                <a:solidFill>
                  <a:schemeClr val="tx1"/>
                </a:solidFill>
              </a:ln>
              <a:effectLst>
                <a:outerShdw blurRad="190500" dist="190500" dir="270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7AA-4F88-94DB-6EA548633A2C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>
                <a:outerShdw blurRad="190500" dist="190500" dir="270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C2-4075-8A23-4433A0E4D504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>
                <a:outerShdw blurRad="190500" dist="190500" dir="270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C2-4075-8A23-4433A0E4D504}"/>
              </c:ext>
            </c:extLst>
          </c:dPt>
          <c:dLbls>
            <c:dLbl>
              <c:idx val="0"/>
              <c:layout>
                <c:manualLayout>
                  <c:x val="-0.32249524223183618"/>
                  <c:y val="-0.2010528622718334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b="1" dirty="0">
                        <a:solidFill>
                          <a:schemeClr val="bg1"/>
                        </a:solidFill>
                      </a:rPr>
                      <a:t>78 %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AA-4F88-94DB-6EA548633A2C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2"/>
                <c:pt idx="0">
                  <c:v>Kv 1</c:v>
                </c:pt>
                <c:pt idx="1">
                  <c:v>Kv 2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78</c:v>
                </c:pt>
                <c:pt idx="1">
                  <c:v>22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7AA-4F88-94DB-6EA548633A2C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sv-SE"/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Handledning för personal</a:t>
            </a:r>
          </a:p>
        </c:rich>
      </c:tx>
      <c:layout>
        <c:manualLayout>
          <c:xMode val="edge"/>
          <c:yMode val="edge"/>
          <c:x val="0.1126070361991014"/>
          <c:y val="6.0488794113267491E-2"/>
        </c:manualLayout>
      </c:layout>
      <c:spPr>
        <a:noFill/>
        <a:ln>
          <a:noFill/>
        </a:ln>
        <a:effectLst/>
      </c:spPr>
    </c:title>
    <c:plotArea>
      <c:layout/>
      <c:pieChart>
        <c:varyColors val="1"/>
        <c:ser>
          <c:idx val="0"/>
          <c:order val="0"/>
          <c:tx>
            <c:strRef>
              <c:f>Blad1!$B$1</c:f>
              <c:strCache>
                <c:ptCount val="1"/>
                <c:pt idx="0">
                  <c:v>Försäljning</c:v>
                </c:pt>
              </c:strCache>
            </c:strRef>
          </c:tx>
          <c:spPr>
            <a:ln>
              <a:solidFill>
                <a:schemeClr val="tx1"/>
              </a:solidFill>
            </a:ln>
          </c:spPr>
          <c:dPt>
            <c:idx val="0"/>
            <c:spPr>
              <a:solidFill>
                <a:schemeClr val="accent2"/>
              </a:solidFill>
              <a:ln w="19050">
                <a:solidFill>
                  <a:schemeClr val="tx1"/>
                </a:solidFill>
              </a:ln>
              <a:effectLst>
                <a:outerShdw blurRad="190500" dist="190500" dir="2700000" algn="ctr" rotWithShape="0">
                  <a:srgbClr val="000000">
                    <a:alpha val="43137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240-4213-B699-DC73AA193467}"/>
              </c:ext>
            </c:extLst>
          </c:dPt>
          <c:dPt>
            <c:idx val="1"/>
            <c:spPr>
              <a:noFill/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F240-4213-B699-DC73AA193467}"/>
              </c:ext>
            </c:extLst>
          </c:dPt>
          <c:dPt>
            <c:idx val="2"/>
            <c:spPr>
              <a:solidFill>
                <a:schemeClr val="accent3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778-46BF-881E-D0DFE26A5751}"/>
              </c:ext>
            </c:extLst>
          </c:dPt>
          <c:dPt>
            <c:idx val="3"/>
            <c:spPr>
              <a:solidFill>
                <a:schemeClr val="accent4"/>
              </a:solidFill>
              <a:ln w="19050">
                <a:solidFill>
                  <a:schemeClr val="tx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778-46BF-881E-D0DFE26A5751}"/>
              </c:ext>
            </c:extLst>
          </c:dPt>
          <c:dLbls>
            <c:dLbl>
              <c:idx val="0"/>
              <c:layout>
                <c:manualLayout>
                  <c:x val="-0.18715672506138539"/>
                  <c:y val="7.388223076670970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2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200" b="1" dirty="0">
                        <a:solidFill>
                          <a:schemeClr val="bg1"/>
                        </a:solidFill>
                      </a:rPr>
                      <a:t>43 %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240-4213-B699-DC73AA193467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240-4213-B699-DC73AA193467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778-46BF-881E-D0DFE26A5751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778-46BF-881E-D0DFE26A57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sv-SE"/>
              </a:p>
            </c:txPr>
            <c:showVal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Blad1!$A$2:$A$5</c:f>
              <c:strCache>
                <c:ptCount val="1"/>
                <c:pt idx="0">
                  <c:v>Kv 1</c:v>
                </c:pt>
              </c:strCache>
            </c:strRef>
          </c:cat>
          <c:val>
            <c:numRef>
              <c:f>Blad1!$B$2:$B$5</c:f>
              <c:numCache>
                <c:formatCode>General</c:formatCode>
                <c:ptCount val="4"/>
                <c:pt idx="0">
                  <c:v>43</c:v>
                </c:pt>
                <c:pt idx="1">
                  <c:v>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240-4213-B699-DC73AA193467}"/>
            </c:ext>
          </c:extLst>
        </c:ser>
        <c:dLbls/>
        <c:firstSliceAng val="0"/>
      </c:pieChart>
      <c:spPr>
        <a:noFill/>
        <a:ln>
          <a:noFill/>
        </a:ln>
        <a:effectLst/>
      </c:spPr>
    </c:plotArea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sv-SE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99D85-9648-4F0B-A7B2-39ACEA1D2EC2}" type="datetimeFigureOut">
              <a:rPr lang="sv-SE" smtClean="0"/>
              <a:pPr/>
              <a:t>2018-05-12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6D61D-9968-466C-BA26-EBB0F533CB78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700316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4F297-E879-4293-9660-05376B0AD5DE}" type="datetimeFigureOut">
              <a:rPr lang="sv-SE" smtClean="0"/>
              <a:pPr/>
              <a:t>2018-05-12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A675F5-6752-41E2-BE6E-37476F30B267}" type="slidenum">
              <a:rPr lang="sv-SE" smtClean="0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7837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Såg senast</a:t>
            </a:r>
            <a:r>
              <a:rPr lang="sv-SE" baseline="0" dirty="0"/>
              <a:t> 13 april 2016-halvtidskontroll!</a:t>
            </a: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6767-678C-4330-82A3-1EB8BC106FBE}" type="slidenum">
              <a:rPr lang="sv-SE" smtClean="0"/>
              <a:pPr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306576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Relevant fråga eftersom så få I Sverige använder stödisnatser under placeringen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6767-678C-4330-82A3-1EB8BC106FBE}" type="slidenum">
              <a:rPr lang="sv-SE" smtClean="0"/>
              <a:pPr/>
              <a:t>20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445129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sv-SE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sv-SE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4431C-8ED8-7C4F-A0C2-7D07C0FF688B}" type="slidenum">
              <a:rPr lang="sv-SE" smtClean="0"/>
              <a:pPr/>
              <a:t>39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062817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se" TargetMode="External"/><Relationship Id="rId2" Type="http://schemas.openxmlformats.org/officeDocument/2006/relationships/hyperlink" Target="http://www.sbu.se/" TargetMode="Externa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en" TargetMode="External"/><Relationship Id="rId2" Type="http://schemas.openxmlformats.org/officeDocument/2006/relationships/hyperlink" Target="http://www.sbu.se/en" TargetMode="Externa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se" TargetMode="External"/><Relationship Id="rId2" Type="http://schemas.openxmlformats.org/officeDocument/2006/relationships/hyperlink" Target="http://www.sbu.se/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en" TargetMode="External"/><Relationship Id="rId2" Type="http://schemas.openxmlformats.org/officeDocument/2006/relationships/hyperlink" Target="http://www.sbu.se/en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se" TargetMode="External"/><Relationship Id="rId2" Type="http://schemas.openxmlformats.org/officeDocument/2006/relationships/hyperlink" Target="http://www.sbu.se/" TargetMode="External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en" TargetMode="External"/><Relationship Id="rId2" Type="http://schemas.openxmlformats.org/officeDocument/2006/relationships/hyperlink" Target="http://www.sbu.se/en" TargetMode="External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se" TargetMode="External"/><Relationship Id="rId2" Type="http://schemas.openxmlformats.org/officeDocument/2006/relationships/hyperlink" Target="http://www.sbu.se/" TargetMode="External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twitter.com/sbu_en" TargetMode="External"/><Relationship Id="rId2" Type="http://schemas.openxmlformats.org/officeDocument/2006/relationships/hyperlink" Target="http://www.sbu.se/en" TargetMode="External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400835"/>
            <a:ext cx="7772400" cy="1152000"/>
          </a:xfrm>
        </p:spPr>
        <p:txBody>
          <a:bodyPr anchor="t">
            <a:normAutofit/>
          </a:bodyPr>
          <a:lstStyle>
            <a:lvl1pPr algn="ctr">
              <a:defRPr sz="3600" cap="all" baseline="0">
                <a:solidFill>
                  <a:srgbClr val="005CAA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562625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 b="0">
                <a:solidFill>
                  <a:srgbClr val="89898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mall för underrubrikformat</a:t>
            </a:r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7" name="Platshållare för sidfot 3">
            <a:extLst>
              <a:ext uri="{FF2B5EF4-FFF2-40B4-BE49-F238E27FC236}">
                <a16:creationId xmlns:a16="http://schemas.microsoft.com/office/drawing/2014/main" xmlns="" id="{23CB4148-DBCC-44A5-99A9-8C452B2F15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544727569"/>
      </p:ext>
    </p:extLst>
  </p:cSld>
  <p:clrMapOvr>
    <a:masterClrMapping/>
  </p:clrMapOvr>
  <p:transition>
    <p:randomBar dir="vert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99592" y="1703229"/>
            <a:ext cx="3600000" cy="432000"/>
          </a:xfrm>
        </p:spPr>
        <p:txBody>
          <a:bodyPr anchor="ctr"/>
          <a:lstStyle>
            <a:lvl1pPr marL="0" indent="0">
              <a:buNone/>
              <a:defRPr sz="2400" b="1" baseline="0">
                <a:solidFill>
                  <a:srgbClr val="005CAA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99592" y="2152908"/>
            <a:ext cx="3600000" cy="403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8" y="1703229"/>
            <a:ext cx="3600000" cy="46080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5CAA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4008" y="2152908"/>
            <a:ext cx="3600000" cy="403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25378892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Sven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11256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sv-SE" sz="3000" b="1" baseline="0" dirty="0"/>
              <a:t>STATENS BEREDNING FÖR MEDICINSK OCH SOCIAL UTVÄRDERING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456452" y="3501008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Besök oss på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www.sbu.</a:t>
            </a:r>
            <a:r>
              <a:rPr lang="sv-SE" sz="1800" b="1" spc="50" baseline="0" dirty="0">
                <a:ln>
                  <a:noFill/>
                </a:ln>
                <a:solidFill>
                  <a:schemeClr val="bg1"/>
                </a:solidFill>
              </a:rPr>
              <a:t>se</a:t>
            </a:r>
          </a:p>
          <a:p>
            <a:endParaRPr lang="sv-SE" sz="1800" dirty="0">
              <a:solidFill>
                <a:schemeClr val="bg1"/>
              </a:solidFill>
            </a:endParaRPr>
          </a:p>
          <a:p>
            <a:r>
              <a:rPr lang="sv-SE" sz="1800" dirty="0">
                <a:solidFill>
                  <a:schemeClr val="bg1"/>
                </a:solidFill>
              </a:rPr>
              <a:t>Följ oss på Twitter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@</a:t>
            </a:r>
            <a:r>
              <a:rPr lang="sv-SE" sz="1800" b="1" spc="50" baseline="0" dirty="0" err="1">
                <a:solidFill>
                  <a:schemeClr val="bg1"/>
                </a:solidFill>
              </a:rPr>
              <a:t>SBU_se</a:t>
            </a:r>
            <a:endParaRPr lang="sv-SE" sz="1800" b="1" spc="50" baseline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33F9CFDF-9253-4940-B070-DF319EA70F9A}"/>
              </a:ext>
            </a:extLst>
          </p:cNvPr>
          <p:cNvSpPr/>
          <p:nvPr userDrawn="1"/>
        </p:nvSpPr>
        <p:spPr>
          <a:xfrm>
            <a:off x="4384444" y="3471258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885575FF-34BC-49D6-A900-C22A734DF693}"/>
              </a:ext>
            </a:extLst>
          </p:cNvPr>
          <p:cNvSpPr/>
          <p:nvPr userDrawn="1"/>
        </p:nvSpPr>
        <p:spPr>
          <a:xfrm>
            <a:off x="4384444" y="4243101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359629519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Engel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6166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baseline="0" dirty="0"/>
              <a:t>SWEDISH AGENCY FOR HEALTH TECHNOLOGY ASSESSMENT AND ASSESSMENT OF SOCIAL SERVICES</a:t>
            </a:r>
            <a:endParaRPr lang="sv-SE" sz="3000" b="1" baseline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355976" y="350100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chemeClr val="bg1"/>
                </a:solidFill>
              </a:rPr>
              <a:t>Visit our website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www.sbu.</a:t>
            </a:r>
            <a:r>
              <a:rPr lang="en-GB" sz="1800" b="1" spc="50" baseline="0" noProof="0" dirty="0">
                <a:ln>
                  <a:noFill/>
                </a:ln>
                <a:solidFill>
                  <a:schemeClr val="bg1"/>
                </a:solidFill>
              </a:rPr>
              <a:t>se/en</a:t>
            </a:r>
          </a:p>
          <a:p>
            <a:endParaRPr lang="en-GB" sz="1800" noProof="0" dirty="0">
              <a:solidFill>
                <a:schemeClr val="bg1"/>
              </a:solidFill>
            </a:endParaRPr>
          </a:p>
          <a:p>
            <a:r>
              <a:rPr lang="en-GB" sz="1800" noProof="0" dirty="0">
                <a:solidFill>
                  <a:schemeClr val="bg1"/>
                </a:solidFill>
              </a:rPr>
              <a:t>Follow us on Twitter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@</a:t>
            </a:r>
            <a:r>
              <a:rPr lang="en-GB" sz="1800" b="1" spc="50" baseline="0" noProof="0" dirty="0" err="1">
                <a:solidFill>
                  <a:schemeClr val="bg1"/>
                </a:solidFill>
              </a:rPr>
              <a:t>SBU_en</a:t>
            </a:r>
            <a:endParaRPr lang="en-GB" sz="1800" b="1" spc="50" baseline="0" noProof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926A334C-D797-4E5F-BBA1-DF7A11F46EC5}"/>
              </a:ext>
            </a:extLst>
          </p:cNvPr>
          <p:cNvSpPr/>
          <p:nvPr userDrawn="1"/>
        </p:nvSpPr>
        <p:spPr>
          <a:xfrm>
            <a:off x="4387076" y="3494190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23610667-DCF9-4E2B-B620-FD9271278757}"/>
              </a:ext>
            </a:extLst>
          </p:cNvPr>
          <p:cNvSpPr/>
          <p:nvPr userDrawn="1"/>
        </p:nvSpPr>
        <p:spPr>
          <a:xfrm>
            <a:off x="4387076" y="4266033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469638083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Svenska-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11256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sv-SE" sz="3000" b="1" baseline="0" dirty="0">
                <a:solidFill>
                  <a:schemeClr val="bg1"/>
                </a:solidFill>
              </a:rPr>
              <a:t>STATENS BEREDNING FÖR MEDICINSK OCH SOCIAL UTVÄRDERING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456452" y="3501008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Besök oss på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www.sbu.</a:t>
            </a:r>
            <a:r>
              <a:rPr lang="sv-SE" sz="1800" b="1" spc="50" baseline="0" dirty="0">
                <a:ln>
                  <a:noFill/>
                </a:ln>
                <a:solidFill>
                  <a:schemeClr val="bg1"/>
                </a:solidFill>
              </a:rPr>
              <a:t>se</a:t>
            </a:r>
          </a:p>
          <a:p>
            <a:endParaRPr lang="sv-SE" sz="1800" dirty="0">
              <a:solidFill>
                <a:schemeClr val="bg1"/>
              </a:solidFill>
            </a:endParaRPr>
          </a:p>
          <a:p>
            <a:r>
              <a:rPr lang="sv-SE" sz="1800" dirty="0">
                <a:solidFill>
                  <a:schemeClr val="bg1"/>
                </a:solidFill>
              </a:rPr>
              <a:t>Följ oss på Twitter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@</a:t>
            </a:r>
            <a:r>
              <a:rPr lang="sv-SE" sz="1800" b="1" spc="50" baseline="0" dirty="0" err="1">
                <a:solidFill>
                  <a:schemeClr val="bg1"/>
                </a:solidFill>
              </a:rPr>
              <a:t>SBU_se</a:t>
            </a:r>
            <a:endParaRPr lang="sv-SE" sz="1800" b="1" spc="50" baseline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7ADC3D63-F8ED-458E-AFD0-BC5E48472362}"/>
              </a:ext>
            </a:extLst>
          </p:cNvPr>
          <p:cNvSpPr/>
          <p:nvPr userDrawn="1"/>
        </p:nvSpPr>
        <p:spPr>
          <a:xfrm>
            <a:off x="4384444" y="3471258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A8BFEA2D-E10D-40D1-AA5B-D3227930A8A7}"/>
              </a:ext>
            </a:extLst>
          </p:cNvPr>
          <p:cNvSpPr/>
          <p:nvPr userDrawn="1"/>
        </p:nvSpPr>
        <p:spPr>
          <a:xfrm>
            <a:off x="4384444" y="4243101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192695729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Engelska-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6166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baseline="0" dirty="0">
                <a:solidFill>
                  <a:schemeClr val="bg1"/>
                </a:solidFill>
              </a:rPr>
              <a:t>SWEDISH AGENCY FOR HEALTH TECHNOLOGY ASSESSMENT AND ASSESSMENT OF SOCIAL SERVICES</a:t>
            </a:r>
            <a:endParaRPr lang="sv-SE" sz="3000" b="1" baseline="0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355976" y="3501008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chemeClr val="bg1"/>
                </a:solidFill>
              </a:rPr>
              <a:t>Visit our website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www.sbu.</a:t>
            </a:r>
            <a:r>
              <a:rPr lang="en-GB" sz="1800" b="1" spc="50" baseline="0" noProof="0" dirty="0">
                <a:ln>
                  <a:noFill/>
                </a:ln>
                <a:solidFill>
                  <a:schemeClr val="bg1"/>
                </a:solidFill>
              </a:rPr>
              <a:t>se/en</a:t>
            </a:r>
          </a:p>
          <a:p>
            <a:endParaRPr lang="en-GB" sz="1800" noProof="0" dirty="0">
              <a:solidFill>
                <a:schemeClr val="bg1"/>
              </a:solidFill>
            </a:endParaRPr>
          </a:p>
          <a:p>
            <a:r>
              <a:rPr lang="en-GB" sz="1800" noProof="0" dirty="0">
                <a:solidFill>
                  <a:schemeClr val="bg1"/>
                </a:solidFill>
              </a:rPr>
              <a:t>Follow us on Twitter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@</a:t>
            </a:r>
            <a:r>
              <a:rPr lang="en-GB" sz="1800" b="1" spc="50" baseline="0" noProof="0" dirty="0" err="1">
                <a:solidFill>
                  <a:schemeClr val="bg1"/>
                </a:solidFill>
              </a:rPr>
              <a:t>SBU_en</a:t>
            </a:r>
            <a:endParaRPr lang="en-GB" sz="1800" b="1" spc="50" baseline="0" noProof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0651F076-F9DE-4379-8D74-A6222A2F6C99}"/>
              </a:ext>
            </a:extLst>
          </p:cNvPr>
          <p:cNvSpPr/>
          <p:nvPr userDrawn="1"/>
        </p:nvSpPr>
        <p:spPr>
          <a:xfrm>
            <a:off x="4387076" y="3494190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64E65978-828A-440D-A8A7-1A7F2FD560F9}"/>
              </a:ext>
            </a:extLst>
          </p:cNvPr>
          <p:cNvSpPr/>
          <p:nvPr userDrawn="1"/>
        </p:nvSpPr>
        <p:spPr>
          <a:xfrm>
            <a:off x="4387076" y="4266033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453264037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-Sven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11256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sv-SE" sz="3000" b="1" baseline="0" dirty="0"/>
              <a:t>STATENS BEREDNING FÖR MEDICINSK OCH SOCIAL UTVÄRDERING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456452" y="2996952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Besök oss på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www.sbu.</a:t>
            </a:r>
            <a:r>
              <a:rPr lang="sv-SE" sz="1800" b="1" spc="50" baseline="0" dirty="0">
                <a:ln>
                  <a:noFill/>
                </a:ln>
                <a:solidFill>
                  <a:schemeClr val="bg1"/>
                </a:solidFill>
              </a:rPr>
              <a:t>se</a:t>
            </a:r>
          </a:p>
          <a:p>
            <a:endParaRPr lang="sv-SE" sz="1800" dirty="0">
              <a:solidFill>
                <a:schemeClr val="bg1"/>
              </a:solidFill>
            </a:endParaRPr>
          </a:p>
          <a:p>
            <a:r>
              <a:rPr lang="sv-SE" sz="1800" dirty="0">
                <a:solidFill>
                  <a:schemeClr val="bg1"/>
                </a:solidFill>
              </a:rPr>
              <a:t>Följ oss på Twitter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@</a:t>
            </a:r>
            <a:r>
              <a:rPr lang="sv-SE" sz="1800" b="1" spc="50" baseline="0" dirty="0" err="1">
                <a:solidFill>
                  <a:schemeClr val="bg1"/>
                </a:solidFill>
              </a:rPr>
              <a:t>SBU_se</a:t>
            </a:r>
            <a:endParaRPr lang="sv-SE" sz="1800" b="1" spc="50" baseline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02F132C1-4BA9-43CE-8B49-9E621A5DD753}"/>
              </a:ext>
            </a:extLst>
          </p:cNvPr>
          <p:cNvSpPr/>
          <p:nvPr userDrawn="1"/>
        </p:nvSpPr>
        <p:spPr>
          <a:xfrm>
            <a:off x="4387076" y="2984512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744516EA-2FEC-4129-9EF4-D074FB5D1CE3}"/>
              </a:ext>
            </a:extLst>
          </p:cNvPr>
          <p:cNvSpPr/>
          <p:nvPr userDrawn="1"/>
        </p:nvSpPr>
        <p:spPr>
          <a:xfrm>
            <a:off x="4387076" y="3756355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2146814729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-Engel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6166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baseline="0" dirty="0"/>
              <a:t>SWEDISH AGENCY FOR HEALTH TECHNOLOGY ASSESSMENT AND ASSESSMENT OF SOCIAL SERVICES</a:t>
            </a:r>
            <a:endParaRPr lang="sv-SE" sz="3000" b="1" baseline="0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355976" y="299695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chemeClr val="bg1"/>
                </a:solidFill>
              </a:rPr>
              <a:t>Visit our website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www.sbu.</a:t>
            </a:r>
            <a:r>
              <a:rPr lang="en-GB" sz="1800" b="1" spc="50" baseline="0" noProof="0" dirty="0">
                <a:ln>
                  <a:noFill/>
                </a:ln>
                <a:solidFill>
                  <a:schemeClr val="bg1"/>
                </a:solidFill>
              </a:rPr>
              <a:t>se/en</a:t>
            </a:r>
          </a:p>
          <a:p>
            <a:endParaRPr lang="en-GB" sz="1800" noProof="0" dirty="0">
              <a:solidFill>
                <a:schemeClr val="bg1"/>
              </a:solidFill>
            </a:endParaRPr>
          </a:p>
          <a:p>
            <a:r>
              <a:rPr lang="en-GB" sz="1800" noProof="0" dirty="0">
                <a:solidFill>
                  <a:schemeClr val="bg1"/>
                </a:solidFill>
              </a:rPr>
              <a:t>Follow us on Twitter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@</a:t>
            </a:r>
            <a:r>
              <a:rPr lang="en-GB" sz="1800" b="1" spc="50" baseline="0" noProof="0" dirty="0" err="1">
                <a:solidFill>
                  <a:schemeClr val="bg1"/>
                </a:solidFill>
              </a:rPr>
              <a:t>SBU_en</a:t>
            </a:r>
            <a:endParaRPr lang="en-GB" sz="1800" b="1" spc="50" baseline="0" noProof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87E52C21-6EA0-4FC6-A99A-65492944B776}"/>
              </a:ext>
            </a:extLst>
          </p:cNvPr>
          <p:cNvSpPr/>
          <p:nvPr userDrawn="1"/>
        </p:nvSpPr>
        <p:spPr>
          <a:xfrm>
            <a:off x="4387076" y="2984512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D7AF7150-8725-441E-BC86-18223F3DF769}"/>
              </a:ext>
            </a:extLst>
          </p:cNvPr>
          <p:cNvSpPr/>
          <p:nvPr userDrawn="1"/>
        </p:nvSpPr>
        <p:spPr>
          <a:xfrm>
            <a:off x="4387076" y="3756355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291824054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-Svenska-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112568" cy="1251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sv-SE" sz="3000" b="1" baseline="0" dirty="0">
                <a:solidFill>
                  <a:schemeClr val="bg1"/>
                </a:solidFill>
              </a:rPr>
              <a:t>STATENS BEREDNING FÖR MEDICINSK OCH SOCIAL UTVÄRDERING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456452" y="2996952"/>
            <a:ext cx="18722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800" dirty="0">
                <a:solidFill>
                  <a:schemeClr val="bg1"/>
                </a:solidFill>
              </a:rPr>
              <a:t>Besök oss på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www.sbu.</a:t>
            </a:r>
            <a:r>
              <a:rPr lang="sv-SE" sz="1800" b="1" spc="50" baseline="0" dirty="0">
                <a:ln>
                  <a:noFill/>
                </a:ln>
                <a:solidFill>
                  <a:schemeClr val="bg1"/>
                </a:solidFill>
              </a:rPr>
              <a:t>se</a:t>
            </a:r>
          </a:p>
          <a:p>
            <a:endParaRPr lang="sv-SE" sz="1800" dirty="0">
              <a:solidFill>
                <a:schemeClr val="bg1"/>
              </a:solidFill>
            </a:endParaRPr>
          </a:p>
          <a:p>
            <a:r>
              <a:rPr lang="sv-SE" sz="1800" dirty="0">
                <a:solidFill>
                  <a:schemeClr val="bg1"/>
                </a:solidFill>
              </a:rPr>
              <a:t>Följ oss på Twitter</a:t>
            </a:r>
            <a:br>
              <a:rPr lang="sv-SE" sz="1800" dirty="0">
                <a:solidFill>
                  <a:schemeClr val="bg1"/>
                </a:solidFill>
              </a:rPr>
            </a:br>
            <a:r>
              <a:rPr lang="sv-SE" sz="1800" b="1" spc="50" baseline="0" dirty="0">
                <a:solidFill>
                  <a:schemeClr val="bg1"/>
                </a:solidFill>
              </a:rPr>
              <a:t>@</a:t>
            </a:r>
            <a:r>
              <a:rPr lang="sv-SE" sz="1800" b="1" spc="50" baseline="0" dirty="0" err="1">
                <a:solidFill>
                  <a:schemeClr val="bg1"/>
                </a:solidFill>
              </a:rPr>
              <a:t>SBU_se</a:t>
            </a:r>
            <a:endParaRPr lang="sv-SE" sz="1800" b="1" spc="50" baseline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FA44756E-B165-4373-8172-0B561572B532}"/>
              </a:ext>
            </a:extLst>
          </p:cNvPr>
          <p:cNvSpPr/>
          <p:nvPr userDrawn="1"/>
        </p:nvSpPr>
        <p:spPr>
          <a:xfrm>
            <a:off x="4387076" y="2984512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AE9471DF-A29C-468C-AF8B-D1E0ABDD1A9A}"/>
              </a:ext>
            </a:extLst>
          </p:cNvPr>
          <p:cNvSpPr/>
          <p:nvPr userDrawn="1"/>
        </p:nvSpPr>
        <p:spPr>
          <a:xfrm>
            <a:off x="4387076" y="3756355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3415782591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ut-Engelska-Svar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4296493C-1E3E-49B0-84E8-18F8F0CEACB4}"/>
              </a:ext>
            </a:extLst>
          </p:cNvPr>
          <p:cNvSpPr txBox="1"/>
          <p:nvPr userDrawn="1"/>
        </p:nvSpPr>
        <p:spPr>
          <a:xfrm>
            <a:off x="611560" y="620688"/>
            <a:ext cx="561662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3000" b="1" baseline="0" dirty="0">
                <a:solidFill>
                  <a:schemeClr val="bg1"/>
                </a:solidFill>
              </a:rPr>
              <a:t>SWEDISH AGENCY FOR HEALTH TECHNOLOGY ASSESSMENT AND ASSESSMENT OF SOCIAL SERVICES</a:t>
            </a:r>
            <a:endParaRPr lang="sv-SE" sz="3000" b="1" baseline="0" dirty="0">
              <a:solidFill>
                <a:schemeClr val="bg1"/>
              </a:solidFill>
            </a:endParaRP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xmlns="" id="{CD65ED61-A7D6-44EF-82A5-EB4A78881606}"/>
              </a:ext>
            </a:extLst>
          </p:cNvPr>
          <p:cNvSpPr txBox="1"/>
          <p:nvPr userDrawn="1"/>
        </p:nvSpPr>
        <p:spPr>
          <a:xfrm>
            <a:off x="4355976" y="2996952"/>
            <a:ext cx="2088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noProof="0" dirty="0">
                <a:solidFill>
                  <a:schemeClr val="bg1"/>
                </a:solidFill>
              </a:rPr>
              <a:t>Visit our website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www.sbu.</a:t>
            </a:r>
            <a:r>
              <a:rPr lang="en-GB" sz="1800" b="1" spc="50" baseline="0" noProof="0" dirty="0">
                <a:ln>
                  <a:noFill/>
                </a:ln>
                <a:solidFill>
                  <a:schemeClr val="bg1"/>
                </a:solidFill>
              </a:rPr>
              <a:t>se/en</a:t>
            </a:r>
          </a:p>
          <a:p>
            <a:endParaRPr lang="en-GB" sz="1800" noProof="0" dirty="0">
              <a:solidFill>
                <a:schemeClr val="bg1"/>
              </a:solidFill>
            </a:endParaRPr>
          </a:p>
          <a:p>
            <a:r>
              <a:rPr lang="en-GB" sz="1800" noProof="0" dirty="0">
                <a:solidFill>
                  <a:schemeClr val="bg1"/>
                </a:solidFill>
              </a:rPr>
              <a:t>Follow us on Twitter</a:t>
            </a:r>
            <a:br>
              <a:rPr lang="en-GB" sz="1800" noProof="0" dirty="0">
                <a:solidFill>
                  <a:schemeClr val="bg1"/>
                </a:solidFill>
              </a:rPr>
            </a:br>
            <a:r>
              <a:rPr lang="en-GB" sz="1800" b="1" spc="50" baseline="0" noProof="0" dirty="0">
                <a:solidFill>
                  <a:schemeClr val="bg1"/>
                </a:solidFill>
              </a:rPr>
              <a:t>@</a:t>
            </a:r>
            <a:r>
              <a:rPr lang="en-GB" sz="1800" b="1" spc="50" baseline="0" noProof="0" dirty="0" err="1">
                <a:solidFill>
                  <a:schemeClr val="bg1"/>
                </a:solidFill>
              </a:rPr>
              <a:t>SBU_en</a:t>
            </a:r>
            <a:endParaRPr lang="en-GB" sz="1800" b="1" spc="50" baseline="0" noProof="0" dirty="0">
              <a:solidFill>
                <a:schemeClr val="bg1"/>
              </a:solidFill>
            </a:endParaRPr>
          </a:p>
        </p:txBody>
      </p:sp>
      <p:sp>
        <p:nvSpPr>
          <p:cNvPr id="4" name="Rektangel 3">
            <a:hlinkClick r:id="rId2"/>
            <a:extLst>
              <a:ext uri="{FF2B5EF4-FFF2-40B4-BE49-F238E27FC236}">
                <a16:creationId xmlns:a16="http://schemas.microsoft.com/office/drawing/2014/main" xmlns="" id="{A481E8BF-CD5F-4813-8CF9-680A51AB2FF7}"/>
              </a:ext>
            </a:extLst>
          </p:cNvPr>
          <p:cNvSpPr/>
          <p:nvPr userDrawn="1"/>
        </p:nvSpPr>
        <p:spPr>
          <a:xfrm>
            <a:off x="4387076" y="2984512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Rektangel 4">
            <a:hlinkClick r:id="rId3"/>
            <a:extLst>
              <a:ext uri="{FF2B5EF4-FFF2-40B4-BE49-F238E27FC236}">
                <a16:creationId xmlns:a16="http://schemas.microsoft.com/office/drawing/2014/main" xmlns="" id="{C968C357-6E10-49ED-B554-0C9F27CBBE2E}"/>
              </a:ext>
            </a:extLst>
          </p:cNvPr>
          <p:cNvSpPr/>
          <p:nvPr userDrawn="1"/>
        </p:nvSpPr>
        <p:spPr>
          <a:xfrm>
            <a:off x="4387076" y="3756355"/>
            <a:ext cx="1969096" cy="744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xmlns="" val="1828978203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2" y="1690215"/>
            <a:ext cx="7344000" cy="4500000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5" name="Platshållare för sidfot 3">
            <a:extLst>
              <a:ext uri="{FF2B5EF4-FFF2-40B4-BE49-F238E27FC236}">
                <a16:creationId xmlns:a16="http://schemas.microsoft.com/office/drawing/2014/main" xmlns="" id="{9878E11C-EE6D-4E31-89C1-C61BC5216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1961198315"/>
      </p:ext>
    </p:extLst>
  </p:cSld>
  <p:clrMapOvr>
    <a:masterClrMapping/>
  </p:clrMapOvr>
  <p:transition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99592" y="1690215"/>
            <a:ext cx="3600000" cy="450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4000" y="1690216"/>
            <a:ext cx="3600000" cy="450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sidfot 3">
            <a:extLst>
              <a:ext uri="{FF2B5EF4-FFF2-40B4-BE49-F238E27FC236}">
                <a16:creationId xmlns:a16="http://schemas.microsoft.com/office/drawing/2014/main" xmlns="" id="{7BF60033-F885-41F6-A2CB-8256AB229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4137006030"/>
      </p:ext>
    </p:extLst>
  </p:cSld>
  <p:clrMapOvr>
    <a:masterClrMapping/>
  </p:clrMapOvr>
  <p:transition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må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9888" y="600026"/>
            <a:ext cx="7344000" cy="1080000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2699792" y="1690216"/>
            <a:ext cx="5544208" cy="4500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9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bild 5"/>
          <p:cNvSpPr>
            <a:spLocks noGrp="1"/>
          </p:cNvSpPr>
          <p:nvPr>
            <p:ph type="pic" sz="quarter" idx="12"/>
          </p:nvPr>
        </p:nvSpPr>
        <p:spPr>
          <a:xfrm>
            <a:off x="899888" y="1772816"/>
            <a:ext cx="162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8" name="Platshållare för bild 5"/>
          <p:cNvSpPr>
            <a:spLocks noGrp="1"/>
          </p:cNvSpPr>
          <p:nvPr>
            <p:ph type="pic" sz="quarter" idx="13"/>
          </p:nvPr>
        </p:nvSpPr>
        <p:spPr>
          <a:xfrm>
            <a:off x="899888" y="3393056"/>
            <a:ext cx="162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  <a:endParaRPr lang="sv-SE" dirty="0"/>
          </a:p>
        </p:txBody>
      </p:sp>
      <p:sp>
        <p:nvSpPr>
          <p:cNvPr id="10" name="Platshållare för bild 5"/>
          <p:cNvSpPr>
            <a:spLocks noGrp="1"/>
          </p:cNvSpPr>
          <p:nvPr>
            <p:ph type="pic" sz="quarter" idx="14"/>
          </p:nvPr>
        </p:nvSpPr>
        <p:spPr>
          <a:xfrm>
            <a:off x="899888" y="5013296"/>
            <a:ext cx="1620000" cy="10800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11" name="Platshållare för sidfot 3">
            <a:extLst>
              <a:ext uri="{FF2B5EF4-FFF2-40B4-BE49-F238E27FC236}">
                <a16:creationId xmlns:a16="http://schemas.microsoft.com/office/drawing/2014/main" xmlns="" id="{7CA06EE6-4145-4688-B406-B497AB651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1231299739"/>
      </p:ext>
    </p:extLst>
  </p:cSld>
  <p:clrMapOvr>
    <a:masterClrMapping/>
  </p:clrMapOvr>
  <p:transition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 med rubri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 hasCustomPrompt="1"/>
          </p:nvPr>
        </p:nvSpPr>
        <p:spPr>
          <a:xfrm>
            <a:off x="899592" y="1703229"/>
            <a:ext cx="3600000" cy="432000"/>
          </a:xfrm>
        </p:spPr>
        <p:txBody>
          <a:bodyPr anchor="ctr"/>
          <a:lstStyle>
            <a:lvl1pPr marL="0" indent="0">
              <a:buNone/>
              <a:defRPr sz="2400" b="1" baseline="0">
                <a:solidFill>
                  <a:srgbClr val="005CAA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99592" y="2152908"/>
            <a:ext cx="3600000" cy="403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 hasCustomPrompt="1"/>
          </p:nvPr>
        </p:nvSpPr>
        <p:spPr>
          <a:xfrm>
            <a:off x="4644008" y="1703229"/>
            <a:ext cx="3600000" cy="46080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rgbClr val="005CAA"/>
                </a:solidFill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dirty="0"/>
              <a:t>Underrubrik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4008" y="2152908"/>
            <a:ext cx="3600000" cy="4032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200"/>
            </a:lvl3pPr>
            <a:lvl4pPr>
              <a:defRPr sz="900"/>
            </a:lvl4pPr>
            <a:lvl5pPr>
              <a:defRPr sz="9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SE" dirty="0"/>
          </a:p>
        </p:txBody>
      </p:sp>
      <p:sp>
        <p:nvSpPr>
          <p:cNvPr id="11" name="Platshållare för bildnumm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sidfot 3">
            <a:extLst>
              <a:ext uri="{FF2B5EF4-FFF2-40B4-BE49-F238E27FC236}">
                <a16:creationId xmlns:a16="http://schemas.microsoft.com/office/drawing/2014/main" xmlns="" id="{2EE99E2D-8D61-4B9D-B2A7-8FAB673684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2439504584"/>
      </p:ext>
    </p:extLst>
  </p:cSld>
  <p:clrMapOvr>
    <a:masterClrMapping/>
  </p:clrMapOvr>
  <p:transition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xmlns="" id="{94316C89-675D-4061-8CF2-7256BCB080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3597062663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3" name="Platshållare för sidfot 3">
            <a:extLst>
              <a:ext uri="{FF2B5EF4-FFF2-40B4-BE49-F238E27FC236}">
                <a16:creationId xmlns:a16="http://schemas.microsoft.com/office/drawing/2014/main" xmlns="" id="{F4E867F7-0DC3-49A3-987D-62AA71D6D3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1690598011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bild m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36733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900496" y="5589240"/>
            <a:ext cx="6660000" cy="792088"/>
          </a:xfrm>
        </p:spPr>
        <p:txBody>
          <a:bodyPr anchor="t" anchorCtr="0">
            <a:noAutofit/>
          </a:bodyPr>
          <a:lstStyle>
            <a:lvl1pPr algn="l">
              <a:defRPr sz="2800" b="1"/>
            </a:lvl1pPr>
          </a:lstStyle>
          <a:p>
            <a:r>
              <a:rPr lang="sv-SE" dirty="0"/>
              <a:t>Klicka här för att ändra format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7" name="Rak koppling 6"/>
          <p:cNvCxnSpPr/>
          <p:nvPr userDrawn="1"/>
        </p:nvCxnSpPr>
        <p:spPr>
          <a:xfrm flipH="1">
            <a:off x="-252536" y="53673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/>
          <p:cNvCxnSpPr/>
          <p:nvPr userDrawn="1"/>
        </p:nvCxnSpPr>
        <p:spPr>
          <a:xfrm flipH="1">
            <a:off x="9180512" y="53673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 userDrawn="1"/>
        </p:nvCxnSpPr>
        <p:spPr>
          <a:xfrm flipH="1">
            <a:off x="-252536" y="494116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/>
          <p:cNvCxnSpPr/>
          <p:nvPr userDrawn="1"/>
        </p:nvCxnSpPr>
        <p:spPr>
          <a:xfrm flipH="1">
            <a:off x="9180512" y="494116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xmlns="" id="{083E8A4F-78A8-4FB1-83D6-023903C1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2352550464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apitelbild m rubrik 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479715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effectLst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00496" y="4941168"/>
            <a:ext cx="6660000" cy="426170"/>
          </a:xfrm>
        </p:spPr>
        <p:txBody>
          <a:bodyPr anchor="b">
            <a:noAutofit/>
          </a:bodyPr>
          <a:lstStyle>
            <a:lvl1pPr algn="l">
              <a:defRPr sz="2800" b="1"/>
            </a:lvl1pPr>
          </a:lstStyle>
          <a:p>
            <a:r>
              <a:rPr lang="sv-SE"/>
              <a:t>Klicka här för att ändra mall för rubrikformat</a:t>
            </a:r>
            <a:endParaRPr lang="sv-SE" dirty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900496" y="5378905"/>
            <a:ext cx="6660000" cy="804862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7" name="Rak koppling 6"/>
          <p:cNvCxnSpPr/>
          <p:nvPr userDrawn="1"/>
        </p:nvCxnSpPr>
        <p:spPr>
          <a:xfrm flipH="1">
            <a:off x="-252536" y="53673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/>
          <p:cNvCxnSpPr/>
          <p:nvPr userDrawn="1"/>
        </p:nvCxnSpPr>
        <p:spPr>
          <a:xfrm flipH="1">
            <a:off x="9180512" y="536733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 userDrawn="1"/>
        </p:nvCxnSpPr>
        <p:spPr>
          <a:xfrm flipH="1">
            <a:off x="-252536" y="494116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ak koppling 11"/>
          <p:cNvCxnSpPr/>
          <p:nvPr userDrawn="1"/>
        </p:nvCxnSpPr>
        <p:spPr>
          <a:xfrm flipH="1">
            <a:off x="9180512" y="4941168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latshållare för sidfot 3">
            <a:extLst>
              <a:ext uri="{FF2B5EF4-FFF2-40B4-BE49-F238E27FC236}">
                <a16:creationId xmlns:a16="http://schemas.microsoft.com/office/drawing/2014/main" xmlns="" id="{083E8A4F-78A8-4FB1-83D6-023903C11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</p:spTree>
    <p:extLst>
      <p:ext uri="{BB962C8B-B14F-4D97-AF65-F5344CB8AC3E}">
        <p14:creationId xmlns:p14="http://schemas.microsoft.com/office/powerpoint/2010/main" xmlns="" val="3384309050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99888" y="600026"/>
            <a:ext cx="7344000" cy="108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99592" y="1690216"/>
            <a:ext cx="7344000" cy="450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dirty="0"/>
              <a:t>Klicka här för att ändra format på bakgrundstexten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352480" y="6426000"/>
            <a:ext cx="576000" cy="29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DC77FB7F-F7ED-40A2-86E6-F4714BC8C87B}" type="slidenum">
              <a:rPr lang="sv-SE" smtClean="0"/>
              <a:pPr/>
              <a:t>‹#›</a:t>
            </a:fld>
            <a:endParaRPr lang="sv-SE" dirty="0"/>
          </a:p>
        </p:txBody>
      </p:sp>
      <p:cxnSp>
        <p:nvCxnSpPr>
          <p:cNvPr id="7" name="Rak koppling 6"/>
          <p:cNvCxnSpPr/>
          <p:nvPr userDrawn="1"/>
        </p:nvCxnSpPr>
        <p:spPr>
          <a:xfrm flipH="1">
            <a:off x="-252536" y="60002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koppling 9"/>
          <p:cNvCxnSpPr/>
          <p:nvPr userDrawn="1"/>
        </p:nvCxnSpPr>
        <p:spPr>
          <a:xfrm flipH="1">
            <a:off x="9180512" y="60002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 userDrawn="1"/>
        </p:nvCxnSpPr>
        <p:spPr>
          <a:xfrm flipH="1">
            <a:off x="-252536" y="168002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ak koppling 12"/>
          <p:cNvCxnSpPr/>
          <p:nvPr userDrawn="1"/>
        </p:nvCxnSpPr>
        <p:spPr>
          <a:xfrm flipH="1">
            <a:off x="9180512" y="168002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koppling 13"/>
          <p:cNvCxnSpPr/>
          <p:nvPr userDrawn="1"/>
        </p:nvCxnSpPr>
        <p:spPr>
          <a:xfrm flipH="1">
            <a:off x="-252536" y="619021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ak koppling 14"/>
          <p:cNvCxnSpPr/>
          <p:nvPr userDrawn="1"/>
        </p:nvCxnSpPr>
        <p:spPr>
          <a:xfrm flipH="1">
            <a:off x="9180512" y="6190216"/>
            <a:ext cx="2160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Rak koppling 18"/>
          <p:cNvCxnSpPr/>
          <p:nvPr userDrawn="1"/>
        </p:nvCxnSpPr>
        <p:spPr>
          <a:xfrm>
            <a:off x="899888" y="-2434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Rak koppling 19"/>
          <p:cNvCxnSpPr/>
          <p:nvPr userDrawn="1"/>
        </p:nvCxnSpPr>
        <p:spPr>
          <a:xfrm>
            <a:off x="8243888" y="-243408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Rak koppling 20"/>
          <p:cNvCxnSpPr/>
          <p:nvPr userDrawn="1"/>
        </p:nvCxnSpPr>
        <p:spPr>
          <a:xfrm>
            <a:off x="899592" y="6885384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ak koppling 21"/>
          <p:cNvCxnSpPr/>
          <p:nvPr userDrawn="1"/>
        </p:nvCxnSpPr>
        <p:spPr>
          <a:xfrm>
            <a:off x="8243592" y="6885384"/>
            <a:ext cx="0" cy="2160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xmlns="" id="{4628C6A1-EDAD-4436-B7C9-ECD04C2A6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99592" y="6426000"/>
            <a:ext cx="6768752" cy="28449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v-SE"/>
              <a:t>SBU</a:t>
            </a:r>
          </a:p>
        </p:txBody>
      </p:sp>
      <p:pic>
        <p:nvPicPr>
          <p:cNvPr id="9" name="Bildobjekt 8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716" y="5925859"/>
            <a:ext cx="609752" cy="7844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997251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62" r:id="rId9"/>
    <p:sldLayoutId id="2147483677" r:id="rId10"/>
  </p:sldLayoutIdLst>
  <p:transition>
    <p:randomBar dir="vert"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005CAA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8288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863" indent="-176213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90600" indent="-185738" algn="l" defTabSz="914400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66813" indent="-176213" algn="l" defTabSz="914400" rtl="0" eaLnBrk="1" latinLnBrk="0" hangingPunct="1">
        <a:spcBef>
          <a:spcPct val="20000"/>
        </a:spcBef>
        <a:buFont typeface="Arial" pitchFamily="34" charset="0"/>
        <a:buChar char="»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8840E37A-8379-4B27-9D79-91F95C1DF3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39" y="850"/>
            <a:ext cx="9062298" cy="683074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698B9AD2-E640-4EF0-AC8C-A5CAD159E01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716" y="5925859"/>
            <a:ext cx="609752" cy="7844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392456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3" r:id="rId3"/>
    <p:sldLayoutId id="2147483674" r:id="rId4"/>
  </p:sldLayoutIdLst>
  <p:transition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8840E37A-8379-4B27-9D79-91F95C1DF3F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740" y="24880"/>
            <a:ext cx="9062296" cy="6832441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7FE6DDCE-0607-4C8D-A69B-52FD3FA810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38716" y="5925859"/>
            <a:ext cx="609752" cy="78447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xmlns="" val="2933225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5" r:id="rId3"/>
    <p:sldLayoutId id="2147483676" r:id="rId4"/>
  </p:sldLayoutIdLst>
  <p:transition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google.se/url?sa=i&amp;rct=j&amp;q=&amp;esrc=s&amp;source=images&amp;cd=&amp;cad=rja&amp;uact=8&amp;ved=0ahUKEwjPx-fIiLXPAhVlDJoKHbFgDwYQjRwIBw&amp;url=https://www.pinterest.com/pin/538743174153296947/&amp;bvm=bv.134052249,d.bGs&amp;psig=AFQjCNF7iojoDfdRqfCLCmCv_t41fn-xJg&amp;ust=1475255336008793" TargetMode="Externa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9.jpeg"/><Relationship Id="rId4" Type="http://schemas.openxmlformats.org/officeDocument/2006/relationships/image" Target="../media/image4.jpeg"/><Relationship Id="rId9" Type="http://schemas.openxmlformats.org/officeDocument/2006/relationships/hyperlink" Target="https://www.google.se/url?sa=i&amp;rct=j&amp;q=&amp;esrc=s&amp;source=images&amp;cd=&amp;ved=0ahUKEwi7ssr2kK3ZAhXCjCwKHSuIBw0QjRwIBw&amp;url=https://se.linkedin.com/in/cecilia-andr%C3%A9e-l%C3%B6fholm-9ab8b0bb&amp;psig=AOvVaw12YobUWDTqSfZ3Ksc7pSh2&amp;ust=1518963168835751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jpeg"/><Relationship Id="rId7" Type="http://schemas.openxmlformats.org/officeDocument/2006/relationships/hyperlink" Target="https://www.google.se/url?sa=i&amp;rct=j&amp;q=&amp;esrc=s&amp;source=images&amp;cd=&amp;ved=0ahUKEwi7ssr2kK3ZAhXCjCwKHSuIBw0QjRwIBw&amp;url=https://se.linkedin.com/in/cecilia-andr%C3%A9e-l%C3%B6fholm-9ab8b0bb&amp;psig=AOvVaw12YobUWDTqSfZ3Ksc7pSh2&amp;ust=1518963168835751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3739903"/>
      </p:ext>
    </p:extLst>
  </p:cSld>
  <p:clrMapOvr>
    <a:masterClrMapping/>
  </p:clrMapOvr>
  <p:transition>
    <p:randomBar dir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72726" y="400849"/>
            <a:ext cx="6867985" cy="1080000"/>
          </a:xfrm>
        </p:spPr>
        <p:txBody>
          <a:bodyPr/>
          <a:lstStyle/>
          <a:p>
            <a:pPr algn="ctr"/>
            <a:r>
              <a:rPr lang="sv-SE" dirty="0"/>
              <a:t>Av de 33 behandlingsmetoderna…</a:t>
            </a:r>
          </a:p>
        </p:txBody>
      </p:sp>
      <p:graphicFrame>
        <p:nvGraphicFramePr>
          <p:cNvPr id="7" name="Platshållare för innehåll 6"/>
          <p:cNvGraphicFramePr>
            <a:graphicFrameLocks noGrp="1"/>
          </p:cNvGraphicFramePr>
          <p:nvPr>
            <p:ph sz="half" idx="1"/>
            <p:extLst/>
          </p:nvPr>
        </p:nvGraphicFramePr>
        <p:xfrm>
          <a:off x="1027193" y="1543682"/>
          <a:ext cx="3499540" cy="39879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Platshållare för innehåll 9"/>
          <p:cNvGraphicFramePr>
            <a:graphicFrameLocks noGrp="1"/>
          </p:cNvGraphicFramePr>
          <p:nvPr>
            <p:ph sz="half" idx="2"/>
            <p:extLst/>
          </p:nvPr>
        </p:nvGraphicFramePr>
        <p:xfrm>
          <a:off x="4931233" y="1611517"/>
          <a:ext cx="3461329" cy="38748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87148900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10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93999" y="1337475"/>
            <a:ext cx="7772400" cy="1152000"/>
          </a:xfrm>
        </p:spPr>
        <p:txBody>
          <a:bodyPr>
            <a:normAutofit fontScale="90000"/>
          </a:bodyPr>
          <a:lstStyle/>
          <a:p>
            <a:r>
              <a:rPr lang="sv-SE" dirty="0"/>
              <a:t>Erfarenheter av TFCO och institutionsvård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46" t="5197" r="31010"/>
          <a:stretch>
            <a:fillRect/>
          </a:stretch>
        </p:blipFill>
        <p:spPr>
          <a:xfrm>
            <a:off x="3621721" y="2901580"/>
            <a:ext cx="1935062" cy="2562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4009338488"/>
      </p:ext>
    </p:extLst>
  </p:cSld>
  <p:clrMapOvr>
    <a:masterClrMapping/>
  </p:clrMapOvr>
  <p:transition>
    <p:randomBar dir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04579" y="819510"/>
            <a:ext cx="3551761" cy="4234400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sv-SE" dirty="0"/>
              <a:t>För behandlingsfamilj identifierades en studie som baserades på intervjuer med sex ungdomar med erfarenhet av TFCO i Sverige (</a:t>
            </a:r>
            <a:r>
              <a:rPr lang="sv-SE" dirty="0" err="1"/>
              <a:t>Eslava</a:t>
            </a:r>
            <a:r>
              <a:rPr lang="sv-SE" dirty="0"/>
              <a:t> &amp; </a:t>
            </a:r>
            <a:r>
              <a:rPr lang="sv-SE" dirty="0" err="1"/>
              <a:t>Haghigi</a:t>
            </a:r>
            <a:r>
              <a:rPr lang="sv-SE" dirty="0"/>
              <a:t> , 2008)</a:t>
            </a:r>
          </a:p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sv-SE" dirty="0"/>
          </a:p>
        </p:txBody>
      </p:sp>
      <p:sp>
        <p:nvSpPr>
          <p:cNvPr id="4" name="Platshållare för innehåll 2">
            <a:extLst>
              <a:ext uri="{FF2B5EF4-FFF2-40B4-BE49-F238E27FC236}">
                <a16:creationId xmlns:a16="http://schemas.microsoft.com/office/drawing/2014/main" xmlns="" id="{90EFA989-5461-4133-B94C-CBFFA0C5CC0F}"/>
              </a:ext>
            </a:extLst>
          </p:cNvPr>
          <p:cNvSpPr txBox="1">
            <a:spLocks/>
          </p:cNvSpPr>
          <p:nvPr/>
        </p:nvSpPr>
        <p:spPr>
          <a:xfrm>
            <a:off x="4718096" y="819511"/>
            <a:ext cx="3551761" cy="42344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8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r>
              <a:rPr lang="sv-SE" dirty="0"/>
              <a:t>Tre organisationer som företräder</a:t>
            </a:r>
            <a:r>
              <a:rPr lang="sv-SE" b="1" dirty="0"/>
              <a:t> </a:t>
            </a:r>
            <a:r>
              <a:rPr lang="sv-SE" dirty="0"/>
              <a:t>personer med erfarenhet av institutions-vård har intervjuats:</a:t>
            </a:r>
            <a:endParaRPr lang="sv-SE" b="1" dirty="0"/>
          </a:p>
          <a:p>
            <a:pPr marL="361950" indent="-180975">
              <a:lnSpc>
                <a:spcPct val="90000"/>
              </a:lnSpc>
            </a:pPr>
            <a:r>
              <a:rPr lang="sv-SE" sz="2200" dirty="0"/>
              <a:t>KRIS – Kriminellas Revansch I Samhället </a:t>
            </a:r>
          </a:p>
          <a:p>
            <a:pPr marL="361950" indent="-180975">
              <a:lnSpc>
                <a:spcPct val="90000"/>
              </a:lnSpc>
            </a:pPr>
            <a:r>
              <a:rPr lang="sv-SE" sz="2200" dirty="0"/>
              <a:t>Unga Kris</a:t>
            </a:r>
          </a:p>
          <a:p>
            <a:pPr marL="361950" indent="-180975">
              <a:lnSpc>
                <a:spcPct val="90000"/>
              </a:lnSpc>
            </a:pPr>
            <a:r>
              <a:rPr lang="sv-SE" sz="2200" dirty="0"/>
              <a:t>X-</a:t>
            </a:r>
            <a:r>
              <a:rPr lang="sv-SE" sz="2200" dirty="0" err="1"/>
              <a:t>Cons</a:t>
            </a:r>
            <a:endParaRPr lang="sv-SE" sz="2200" dirty="0"/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sv-SE" dirty="0"/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sv-SE" dirty="0"/>
              <a:t>Sammanlagt 9 personer intervjuades av SBU:s personal</a:t>
            </a:r>
          </a:p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908515482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D1144D01-2724-42B9-92A2-C809264E1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367113"/>
            <a:ext cx="7344000" cy="668057"/>
          </a:xfrm>
        </p:spPr>
        <p:txBody>
          <a:bodyPr/>
          <a:lstStyle/>
          <a:p>
            <a:r>
              <a:rPr lang="sv-SE" dirty="0"/>
              <a:t>Slutsatser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xmlns="" id="{50FB3EB9-C8CE-4A7C-8576-6D6CAAE4A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293962"/>
            <a:ext cx="7344000" cy="4896253"/>
          </a:xfrm>
        </p:spPr>
        <p:txBody>
          <a:bodyPr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v-SE" dirty="0"/>
              <a:t>De med erfarenheter av TFCO respektive institutionsplacering hade liknande uppfattningar om vad som är betydelsefullt: </a:t>
            </a:r>
          </a:p>
          <a:p>
            <a:pPr marL="533400" lvl="1" indent="-247650">
              <a:spcBef>
                <a:spcPts val="0"/>
              </a:spcBef>
              <a:spcAft>
                <a:spcPts val="1200"/>
              </a:spcAft>
            </a:pPr>
            <a:r>
              <a:rPr lang="sv-SE" dirty="0"/>
              <a:t>förtroendefulla vuxenkontakter </a:t>
            </a:r>
          </a:p>
          <a:p>
            <a:pPr marL="533400" lvl="1" indent="-247650">
              <a:spcBef>
                <a:spcPts val="0"/>
              </a:spcBef>
              <a:spcAft>
                <a:spcPts val="1200"/>
              </a:spcAft>
            </a:pPr>
            <a:r>
              <a:rPr lang="sv-SE" dirty="0"/>
              <a:t>behandling av ursprungsfamiljen </a:t>
            </a:r>
          </a:p>
          <a:p>
            <a:pPr marL="533400" lvl="1" indent="-247650">
              <a:spcBef>
                <a:spcPts val="0"/>
              </a:spcBef>
              <a:spcAft>
                <a:spcPts val="1800"/>
              </a:spcAft>
            </a:pPr>
            <a:r>
              <a:rPr lang="sv-SE" dirty="0"/>
              <a:t>minskad kontakt med ungdomar med allvarliga beteendeproblem.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v-SE" dirty="0"/>
              <a:t>De som fått TFCO hade fått detta, medan inte de som varit på institution. Några av de senare hade även utsatts för övergrepp under tiden för institutionsvistelsen.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sv-SE" dirty="0"/>
              <a:t>Oklar hur representativa upplevelserna är. För flera av de intervjuade låg dessutom placeringen långt tillbaka i tiden.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685792367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1753854"/>
            <a:ext cx="7772400" cy="1152000"/>
          </a:xfrm>
        </p:spPr>
        <p:txBody>
          <a:bodyPr>
            <a:normAutofit fontScale="90000"/>
          </a:bodyPr>
          <a:lstStyle/>
          <a:p>
            <a:pPr algn="l"/>
            <a:r>
              <a:rPr lang="sv-SE" dirty="0"/>
              <a:t>Är behandlingsfamilj effektivt mot fortsatt kriminalitet mm?</a:t>
            </a:r>
          </a:p>
        </p:txBody>
      </p:sp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96687" y="3345984"/>
            <a:ext cx="3626893" cy="2416417"/>
          </a:xfrm>
          <a:prstGeom prst="rect">
            <a:avLst/>
          </a:prstGeom>
          <a:ln w="12700">
            <a:solidFill>
              <a:schemeClr val="bg2">
                <a:alpha val="99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xmlns="" val="2316339538"/>
      </p:ext>
    </p:extLst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5680688" cy="708616"/>
          </a:xfrm>
        </p:spPr>
        <p:txBody>
          <a:bodyPr>
            <a:normAutofit/>
          </a:bodyPr>
          <a:lstStyle/>
          <a:p>
            <a:r>
              <a:rPr lang="sv-SE" sz="3800" dirty="0"/>
              <a:t>Hur många studier behövs?</a:t>
            </a:r>
          </a:p>
        </p:txBody>
      </p:sp>
      <p:sp>
        <p:nvSpPr>
          <p:cNvPr id="4" name="Rektangel med rundade hörn 3"/>
          <p:cNvSpPr/>
          <p:nvPr/>
        </p:nvSpPr>
        <p:spPr>
          <a:xfrm>
            <a:off x="329184" y="1874520"/>
            <a:ext cx="3739896" cy="3012666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0" bIns="36000" rtlCol="0" anchor="t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Med en studie…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sz="1500" dirty="0">
              <a:solidFill>
                <a:schemeClr val="tx1"/>
              </a:solidFill>
            </a:endParaRPr>
          </a:p>
          <a:p>
            <a:pPr algn="ctr"/>
            <a:r>
              <a:rPr lang="sv-SE" sz="1500" dirty="0">
                <a:solidFill>
                  <a:schemeClr val="tx1"/>
                </a:solidFill>
              </a:rPr>
              <a:t>kan man bara spekulera om effekten med: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</a:rPr>
              <a:t>annan jämförelsegrupp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</a:rPr>
              <a:t>delvis annan målgrupp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</a:rPr>
              <a:t>annan kontext</a:t>
            </a:r>
          </a:p>
          <a:p>
            <a:pPr marL="354013" indent="-182563">
              <a:buFont typeface="Arial" panose="020B0604020202020204" pitchFamily="34" charset="0"/>
              <a:buChar char="•"/>
            </a:pPr>
            <a:r>
              <a:rPr lang="sv-SE" sz="1500" dirty="0">
                <a:solidFill>
                  <a:schemeClr val="tx1"/>
                </a:solidFill>
              </a:rPr>
              <a:t>osv</a:t>
            </a:r>
          </a:p>
        </p:txBody>
      </p:sp>
      <p:cxnSp>
        <p:nvCxnSpPr>
          <p:cNvPr id="9" name="Rak 8"/>
          <p:cNvCxnSpPr/>
          <p:nvPr/>
        </p:nvCxnSpPr>
        <p:spPr>
          <a:xfrm>
            <a:off x="662940" y="3249882"/>
            <a:ext cx="3072384" cy="18288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/>
          <p:cNvCxnSpPr/>
          <p:nvPr/>
        </p:nvCxnSpPr>
        <p:spPr>
          <a:xfrm>
            <a:off x="2597716" y="2821473"/>
            <a:ext cx="667512" cy="1454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ak 13"/>
          <p:cNvCxnSpPr/>
          <p:nvPr/>
        </p:nvCxnSpPr>
        <p:spPr>
          <a:xfrm flipH="1">
            <a:off x="2202180" y="2407212"/>
            <a:ext cx="13716" cy="925528"/>
          </a:xfrm>
          <a:prstGeom prst="line">
            <a:avLst/>
          </a:prstGeom>
          <a:ln w="12700" cap="sq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ktangel 15"/>
          <p:cNvSpPr/>
          <p:nvPr/>
        </p:nvSpPr>
        <p:spPr>
          <a:xfrm>
            <a:off x="1197864" y="3277876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‒</a:t>
            </a:r>
          </a:p>
        </p:txBody>
      </p:sp>
      <p:sp>
        <p:nvSpPr>
          <p:cNvPr id="17" name="Rektangel 16"/>
          <p:cNvSpPr/>
          <p:nvPr/>
        </p:nvSpPr>
        <p:spPr>
          <a:xfrm>
            <a:off x="2795016" y="3274828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8" name="Ellips 17"/>
          <p:cNvSpPr/>
          <p:nvPr/>
        </p:nvSpPr>
        <p:spPr>
          <a:xfrm>
            <a:off x="2871568" y="2741663"/>
            <a:ext cx="149762" cy="138697"/>
          </a:xfrm>
          <a:prstGeom prst="ellips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2" name="Rektangel med rundade hörn 21"/>
          <p:cNvSpPr/>
          <p:nvPr/>
        </p:nvSpPr>
        <p:spPr>
          <a:xfrm>
            <a:off x="5523183" y="825910"/>
            <a:ext cx="3144548" cy="2513868"/>
          </a:xfrm>
          <a:prstGeom prst="roundRect">
            <a:avLst/>
          </a:prstGeom>
          <a:solidFill>
            <a:srgbClr val="FFFFCC">
              <a:alpha val="3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0" rIns="72000" bIns="36000" rtlCol="0" anchor="t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Med flera studier kan man undersöka om resultatet är stabilt…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sz="1500" dirty="0">
              <a:solidFill>
                <a:schemeClr val="tx1"/>
              </a:solidFill>
            </a:endParaRPr>
          </a:p>
        </p:txBody>
      </p:sp>
      <p:cxnSp>
        <p:nvCxnSpPr>
          <p:cNvPr id="23" name="Rak 22"/>
          <p:cNvCxnSpPr/>
          <p:nvPr/>
        </p:nvCxnSpPr>
        <p:spPr>
          <a:xfrm flipV="1">
            <a:off x="5772225" y="3051924"/>
            <a:ext cx="2688449" cy="6559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Rak 24"/>
          <p:cNvCxnSpPr/>
          <p:nvPr/>
        </p:nvCxnSpPr>
        <p:spPr>
          <a:xfrm flipH="1">
            <a:off x="7068047" y="1533900"/>
            <a:ext cx="27842" cy="1633713"/>
          </a:xfrm>
          <a:prstGeom prst="line">
            <a:avLst/>
          </a:prstGeom>
          <a:ln w="63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ktangel 25"/>
          <p:cNvSpPr/>
          <p:nvPr/>
        </p:nvSpPr>
        <p:spPr>
          <a:xfrm>
            <a:off x="6133559" y="3049236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‒</a:t>
            </a:r>
          </a:p>
        </p:txBody>
      </p:sp>
      <p:sp>
        <p:nvSpPr>
          <p:cNvPr id="27" name="Rektangel 26"/>
          <p:cNvSpPr/>
          <p:nvPr/>
        </p:nvSpPr>
        <p:spPr>
          <a:xfrm>
            <a:off x="7693035" y="3058483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33" name="Rektangel 32"/>
          <p:cNvSpPr/>
          <p:nvPr/>
        </p:nvSpPr>
        <p:spPr>
          <a:xfrm>
            <a:off x="7997668" y="5778804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34" name="Rektangel 33"/>
          <p:cNvSpPr/>
          <p:nvPr/>
        </p:nvSpPr>
        <p:spPr>
          <a:xfrm>
            <a:off x="9594820" y="5775756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>
              <a:solidFill>
                <a:schemeClr val="tx1"/>
              </a:solidFill>
            </a:endParaRPr>
          </a:p>
        </p:txBody>
      </p:sp>
      <p:cxnSp>
        <p:nvCxnSpPr>
          <p:cNvPr id="39" name="Rak 38"/>
          <p:cNvCxnSpPr/>
          <p:nvPr/>
        </p:nvCxnSpPr>
        <p:spPr>
          <a:xfrm>
            <a:off x="7675451" y="2808524"/>
            <a:ext cx="594967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Ellips 39"/>
          <p:cNvSpPr/>
          <p:nvPr/>
        </p:nvSpPr>
        <p:spPr>
          <a:xfrm>
            <a:off x="7927799" y="1664801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1" name="Ellips 40"/>
          <p:cNvSpPr/>
          <p:nvPr/>
        </p:nvSpPr>
        <p:spPr>
          <a:xfrm>
            <a:off x="7455229" y="1933033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Ellips 41"/>
          <p:cNvSpPr/>
          <p:nvPr/>
        </p:nvSpPr>
        <p:spPr>
          <a:xfrm>
            <a:off x="7480947" y="2442135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Ellips 42"/>
          <p:cNvSpPr/>
          <p:nvPr/>
        </p:nvSpPr>
        <p:spPr>
          <a:xfrm>
            <a:off x="7883259" y="2730384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5" name="Rektangel med rundade hörn 64"/>
          <p:cNvSpPr/>
          <p:nvPr/>
        </p:nvSpPr>
        <p:spPr>
          <a:xfrm>
            <a:off x="4207060" y="3522621"/>
            <a:ext cx="3353567" cy="2605024"/>
          </a:xfrm>
          <a:prstGeom prst="roundRect">
            <a:avLst/>
          </a:prstGeom>
          <a:solidFill>
            <a:srgbClr val="FFFFCC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bIns="36000" rtlCol="0" anchor="t"/>
          <a:lstStyle/>
          <a:p>
            <a:pPr algn="ctr"/>
            <a:r>
              <a:rPr lang="sv-SE" sz="1500" dirty="0">
                <a:solidFill>
                  <a:schemeClr val="tx1"/>
                </a:solidFill>
              </a:rPr>
              <a:t>…eller om det varierar</a:t>
            </a: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dirty="0">
              <a:solidFill>
                <a:schemeClr val="tx1"/>
              </a:solidFill>
            </a:endParaRPr>
          </a:p>
          <a:p>
            <a:pPr algn="ctr"/>
            <a:endParaRPr lang="sv-SE" sz="1500" dirty="0">
              <a:solidFill>
                <a:schemeClr val="tx1"/>
              </a:solidFill>
            </a:endParaRPr>
          </a:p>
        </p:txBody>
      </p:sp>
      <p:cxnSp>
        <p:nvCxnSpPr>
          <p:cNvPr id="66" name="Rak 65"/>
          <p:cNvCxnSpPr/>
          <p:nvPr/>
        </p:nvCxnSpPr>
        <p:spPr>
          <a:xfrm>
            <a:off x="4496913" y="5815810"/>
            <a:ext cx="2784938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ak 66"/>
          <p:cNvCxnSpPr/>
          <p:nvPr/>
        </p:nvCxnSpPr>
        <p:spPr>
          <a:xfrm>
            <a:off x="6427945" y="4747741"/>
            <a:ext cx="667512" cy="1454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ak 67"/>
          <p:cNvCxnSpPr/>
          <p:nvPr/>
        </p:nvCxnSpPr>
        <p:spPr>
          <a:xfrm flipH="1">
            <a:off x="5926998" y="4094743"/>
            <a:ext cx="36860" cy="1795454"/>
          </a:xfrm>
          <a:prstGeom prst="line">
            <a:avLst/>
          </a:prstGeom>
          <a:ln w="63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ktangel 68"/>
          <p:cNvSpPr/>
          <p:nvPr/>
        </p:nvSpPr>
        <p:spPr>
          <a:xfrm>
            <a:off x="4950713" y="5810063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‒</a:t>
            </a:r>
          </a:p>
        </p:txBody>
      </p:sp>
      <p:sp>
        <p:nvSpPr>
          <p:cNvPr id="70" name="Rektangel 69"/>
          <p:cNvSpPr/>
          <p:nvPr/>
        </p:nvSpPr>
        <p:spPr>
          <a:xfrm>
            <a:off x="6460287" y="5810063"/>
            <a:ext cx="470212" cy="1602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71" name="Ellips 70"/>
          <p:cNvSpPr/>
          <p:nvPr/>
        </p:nvSpPr>
        <p:spPr>
          <a:xfrm>
            <a:off x="6686820" y="4679120"/>
            <a:ext cx="149762" cy="138697"/>
          </a:xfrm>
          <a:prstGeom prst="ellips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72" name="Rak 71"/>
          <p:cNvCxnSpPr/>
          <p:nvPr/>
        </p:nvCxnSpPr>
        <p:spPr>
          <a:xfrm>
            <a:off x="6699852" y="4465192"/>
            <a:ext cx="432528" cy="2056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Ellips 75"/>
          <p:cNvSpPr/>
          <p:nvPr/>
        </p:nvSpPr>
        <p:spPr>
          <a:xfrm>
            <a:off x="5736106" y="4931057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7" name="Ellips 76"/>
          <p:cNvSpPr/>
          <p:nvPr/>
        </p:nvSpPr>
        <p:spPr>
          <a:xfrm>
            <a:off x="5214487" y="5159116"/>
            <a:ext cx="136394" cy="145392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8" name="Ellips 77"/>
          <p:cNvSpPr/>
          <p:nvPr/>
        </p:nvSpPr>
        <p:spPr>
          <a:xfrm>
            <a:off x="5449593" y="5442238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79" name="Ellips 78"/>
          <p:cNvSpPr/>
          <p:nvPr/>
        </p:nvSpPr>
        <p:spPr>
          <a:xfrm>
            <a:off x="6857827" y="4397750"/>
            <a:ext cx="149762" cy="138697"/>
          </a:xfrm>
          <a:prstGeom prst="ellipse">
            <a:avLst/>
          </a:prstGeom>
          <a:solidFill>
            <a:schemeClr val="tx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3" name="Rak 82"/>
          <p:cNvCxnSpPr/>
          <p:nvPr/>
        </p:nvCxnSpPr>
        <p:spPr>
          <a:xfrm>
            <a:off x="7240688" y="2035879"/>
            <a:ext cx="594967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ak 83"/>
          <p:cNvCxnSpPr/>
          <p:nvPr/>
        </p:nvCxnSpPr>
        <p:spPr>
          <a:xfrm>
            <a:off x="7322381" y="2515359"/>
            <a:ext cx="594967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ak 84"/>
          <p:cNvCxnSpPr/>
          <p:nvPr/>
        </p:nvCxnSpPr>
        <p:spPr>
          <a:xfrm>
            <a:off x="7747134" y="1734149"/>
            <a:ext cx="594967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Rak 85"/>
          <p:cNvCxnSpPr/>
          <p:nvPr/>
        </p:nvCxnSpPr>
        <p:spPr>
          <a:xfrm>
            <a:off x="7604483" y="2274858"/>
            <a:ext cx="594967" cy="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 27"/>
          <p:cNvSpPr/>
          <p:nvPr/>
        </p:nvSpPr>
        <p:spPr>
          <a:xfrm>
            <a:off x="7853260" y="2205510"/>
            <a:ext cx="149762" cy="138697"/>
          </a:xfrm>
          <a:prstGeom prst="ellipse">
            <a:avLst/>
          </a:prstGeom>
          <a:solidFill>
            <a:srgbClr val="FF0000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9" name="Rak 88"/>
          <p:cNvCxnSpPr/>
          <p:nvPr/>
        </p:nvCxnSpPr>
        <p:spPr>
          <a:xfrm>
            <a:off x="5599355" y="5000415"/>
            <a:ext cx="432528" cy="2056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Rak 89"/>
          <p:cNvCxnSpPr/>
          <p:nvPr/>
        </p:nvCxnSpPr>
        <p:spPr>
          <a:xfrm>
            <a:off x="5057429" y="5245091"/>
            <a:ext cx="432528" cy="2056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Rak 90"/>
          <p:cNvCxnSpPr/>
          <p:nvPr/>
        </p:nvCxnSpPr>
        <p:spPr>
          <a:xfrm>
            <a:off x="5298219" y="5539072"/>
            <a:ext cx="432528" cy="2056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79644710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/>
      <p:bldP spid="27" grpId="0"/>
      <p:bldP spid="40" grpId="0" animBg="1"/>
      <p:bldP spid="41" grpId="0" animBg="1"/>
      <p:bldP spid="42" grpId="0" animBg="1"/>
      <p:bldP spid="42" grpId="1" animBg="1"/>
      <p:bldP spid="43" grpId="0" animBg="1"/>
      <p:bldP spid="65" grpId="0" animBg="1"/>
      <p:bldP spid="69" grpId="0"/>
      <p:bldP spid="70" grpId="0"/>
      <p:bldP spid="71" grpId="0" animBg="1"/>
      <p:bldP spid="76" grpId="0" animBg="1"/>
      <p:bldP spid="77" grpId="0" animBg="1"/>
      <p:bldP spid="78" grpId="0" animBg="1"/>
      <p:bldP spid="79" grpId="0" animBg="1"/>
      <p:bldP spid="2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23528" y="600026"/>
            <a:ext cx="8640960" cy="108000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Systematiska litteraturöversikter ger </a:t>
            </a:r>
            <a:r>
              <a:rPr lang="en-US" sz="3000" u="sng" dirty="0"/>
              <a:t>viss</a:t>
            </a:r>
            <a:r>
              <a:rPr lang="en-US" sz="3000" dirty="0"/>
              <a:t> vägledning</a:t>
            </a:r>
          </a:p>
        </p:txBody>
      </p:sp>
      <p:pic>
        <p:nvPicPr>
          <p:cNvPr id="1026" name="Picture 2" descr="Bildresultat för traffic light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68864" b="18155"/>
          <a:stretch>
            <a:fillRect/>
          </a:stretch>
        </p:blipFill>
        <p:spPr bwMode="auto">
          <a:xfrm>
            <a:off x="1431482" y="1672896"/>
            <a:ext cx="928946" cy="2369700"/>
          </a:xfrm>
          <a:prstGeom prst="rect">
            <a:avLst/>
          </a:prstGeom>
          <a:noFill/>
        </p:spPr>
      </p:pic>
      <p:pic>
        <p:nvPicPr>
          <p:cNvPr id="9" name="Picture 2" descr="Bildresultat för traffic light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8864" b="18155"/>
          <a:stretch>
            <a:fillRect/>
          </a:stretch>
        </p:blipFill>
        <p:spPr bwMode="auto">
          <a:xfrm>
            <a:off x="7108527" y="1679628"/>
            <a:ext cx="938412" cy="2393813"/>
          </a:xfrm>
          <a:prstGeom prst="rect">
            <a:avLst/>
          </a:prstGeom>
          <a:noFill/>
        </p:spPr>
      </p:pic>
      <p:pic>
        <p:nvPicPr>
          <p:cNvPr id="10" name="Picture 2" descr="Bildresultat för traffic light 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33631" r="35233" b="19805"/>
          <a:stretch>
            <a:fillRect/>
          </a:stretch>
        </p:blipFill>
        <p:spPr bwMode="auto">
          <a:xfrm>
            <a:off x="4232557" y="1665717"/>
            <a:ext cx="956131" cy="2389974"/>
          </a:xfrm>
          <a:prstGeom prst="rect">
            <a:avLst/>
          </a:prstGeom>
          <a:noFill/>
        </p:spPr>
      </p:pic>
      <p:sp>
        <p:nvSpPr>
          <p:cNvPr id="13" name="Platshållare för innehåll 12"/>
          <p:cNvSpPr>
            <a:spLocks noGrp="1"/>
          </p:cNvSpPr>
          <p:nvPr>
            <p:ph sz="half" idx="2"/>
          </p:nvPr>
        </p:nvSpPr>
        <p:spPr>
          <a:xfrm>
            <a:off x="563526" y="4174307"/>
            <a:ext cx="2753832" cy="1775637"/>
          </a:xfrm>
        </p:spPr>
        <p:txBody>
          <a:bodyPr tIns="180000">
            <a:normAutofit/>
          </a:bodyPr>
          <a:lstStyle/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Insatsen kan skada eller är etiskt olämplig</a:t>
            </a:r>
          </a:p>
          <a:p>
            <a:pPr marL="0" indent="0" algn="ctr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/>
              <a:t>Använd inte</a:t>
            </a:r>
          </a:p>
        </p:txBody>
      </p:sp>
      <p:sp>
        <p:nvSpPr>
          <p:cNvPr id="14" name="Platshållare för innehåll 12"/>
          <p:cNvSpPr txBox="1">
            <a:spLocks/>
          </p:cNvSpPr>
          <p:nvPr/>
        </p:nvSpPr>
        <p:spPr>
          <a:xfrm>
            <a:off x="3455581" y="4153570"/>
            <a:ext cx="2594344" cy="1828800"/>
          </a:xfrm>
          <a:prstGeom prst="rect">
            <a:avLst/>
          </a:prstGeom>
        </p:spPr>
        <p:txBody>
          <a:bodyPr vert="horz" lIns="91440" tIns="180000" rIns="91440" bIns="45720" rtlCol="0">
            <a:normAutofit/>
          </a:bodyPr>
          <a:lstStyle/>
          <a:p>
            <a:pPr lvl="0" algn="ctr">
              <a:lnSpc>
                <a:spcPct val="95000"/>
              </a:lnSpc>
              <a:spcAft>
                <a:spcPts val="1200"/>
              </a:spcAft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Vetenskapligt </a:t>
            </a:r>
            <a:r>
              <a:rPr lang="en-US" sz="2400" dirty="0" err="1"/>
              <a:t>stöd</a:t>
            </a:r>
            <a:r>
              <a:rPr lang="en-US" sz="2400" dirty="0"/>
              <a:t> </a:t>
            </a:r>
            <a:r>
              <a:rPr lang="en-US" sz="2400" dirty="0" err="1"/>
              <a:t>oklart</a:t>
            </a:r>
            <a:r>
              <a:rPr lang="en-US" sz="2400" dirty="0"/>
              <a:t>/</a:t>
            </a:r>
            <a:r>
              <a:rPr lang="en-US" sz="2400" dirty="0" err="1"/>
              <a:t>saknas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Följ upp systematiskt</a:t>
            </a:r>
          </a:p>
        </p:txBody>
      </p:sp>
      <p:sp>
        <p:nvSpPr>
          <p:cNvPr id="16" name="Platshållare för innehåll 12"/>
          <p:cNvSpPr txBox="1">
            <a:spLocks/>
          </p:cNvSpPr>
          <p:nvPr/>
        </p:nvSpPr>
        <p:spPr>
          <a:xfrm>
            <a:off x="6329917" y="4204090"/>
            <a:ext cx="2594344" cy="1828800"/>
          </a:xfrm>
          <a:prstGeom prst="rect">
            <a:avLst/>
          </a:prstGeom>
        </p:spPr>
        <p:txBody>
          <a:bodyPr vert="horz" lIns="91440" tIns="18000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Vetenskapligt stöd</a:t>
            </a:r>
          </a:p>
          <a:p>
            <a:pPr marL="0" marR="0" lvl="0" indent="0" algn="ctr" defTabSz="9144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Använd om tillämpligt och klienten vill</a:t>
            </a:r>
          </a:p>
        </p:txBody>
      </p:sp>
    </p:spTree>
    <p:extLst>
      <p:ext uri="{BB962C8B-B14F-4D97-AF65-F5344CB8AC3E}">
        <p14:creationId xmlns:p14="http://schemas.microsoft.com/office/powerpoint/2010/main" xmlns="" val="1296646447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25768" y="772553"/>
            <a:ext cx="7344000" cy="1080000"/>
          </a:xfrm>
        </p:spPr>
        <p:txBody>
          <a:bodyPr>
            <a:normAutofit/>
          </a:bodyPr>
          <a:lstStyle/>
          <a:p>
            <a:r>
              <a:rPr lang="en-US" sz="4000" dirty="0"/>
              <a:t>Systematisk litteraturöversikt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92036" y="2035834"/>
            <a:ext cx="7070399" cy="3593690"/>
          </a:xfrm>
        </p:spPr>
        <p:txBody>
          <a:bodyPr>
            <a:normAutofit/>
          </a:bodyPr>
          <a:lstStyle/>
          <a:p>
            <a:pPr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dirty="0"/>
              <a:t>Tydlig frågeställning – PICO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dirty="0"/>
              <a:t>Sökt efter forskning i 18 databaser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dirty="0"/>
              <a:t>Kvalitetsgranskning av studier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dirty="0"/>
              <a:t>Varje enskild utfallsmått behandlas separat</a:t>
            </a:r>
          </a:p>
          <a:p>
            <a:pPr>
              <a:lnSpc>
                <a:spcPct val="95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dirty="0"/>
              <a:t>Möjligt att göra om (replikerbart)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6254055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916530" y="1268760"/>
            <a:ext cx="7412657" cy="4885854"/>
          </a:xfrm>
        </p:spPr>
        <p:txBody>
          <a:bodyPr>
            <a:noAutofit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Målgrupp ungdomar 12-17 med allvarliga beteendeproblem 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Jämförelse Behandlingsfamilj och institutionsplacering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Sökte brett efter Behandlingsfamilj men fann endast en version: </a:t>
            </a:r>
            <a:r>
              <a:rPr lang="sv-SE" sz="2300" b="1" dirty="0" err="1">
                <a:solidFill>
                  <a:srgbClr val="C00000"/>
                </a:solidFill>
              </a:rPr>
              <a:t>Treatment</a:t>
            </a:r>
            <a:r>
              <a:rPr lang="sv-SE" sz="2300" b="1" dirty="0">
                <a:solidFill>
                  <a:srgbClr val="C00000"/>
                </a:solidFill>
              </a:rPr>
              <a:t> Foster Care-Oregon (TFCO)</a:t>
            </a:r>
          </a:p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Primärt utfallsmått  är kriminalitet + inlåsning</a:t>
            </a:r>
          </a:p>
          <a:p>
            <a:pPr marL="0" lvl="1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RCT och icke-randomiserade studier med jämförelsegrupp</a:t>
            </a:r>
          </a:p>
          <a:p>
            <a:pPr marL="0" lvl="1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5 893 &gt; 8 studier: 5 USA, 2 brittiska, 1 svensk</a:t>
            </a:r>
          </a:p>
          <a:p>
            <a:pPr marL="0" lvl="1" indent="0">
              <a:lnSpc>
                <a:spcPct val="10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300" dirty="0"/>
              <a:t>Uppföljningstid oftast 24 mån</a:t>
            </a:r>
          </a:p>
        </p:txBody>
      </p:sp>
      <p:sp>
        <p:nvSpPr>
          <p:cNvPr id="6" name="Rubrik 1"/>
          <p:cNvSpPr>
            <a:spLocks noGrp="1"/>
          </p:cNvSpPr>
          <p:nvPr>
            <p:ph type="title"/>
          </p:nvPr>
        </p:nvSpPr>
        <p:spPr>
          <a:xfrm>
            <a:off x="923026" y="404664"/>
            <a:ext cx="7763774" cy="527321"/>
          </a:xfrm>
        </p:spPr>
        <p:txBody>
          <a:bodyPr>
            <a:normAutofit fontScale="90000"/>
          </a:bodyPr>
          <a:lstStyle/>
          <a:p>
            <a:pPr algn="l"/>
            <a:r>
              <a:rPr lang="sv-SE" sz="3300" b="1" dirty="0">
                <a:solidFill>
                  <a:srgbClr val="005CAA"/>
                </a:solidFill>
              </a:rPr>
              <a:t>SBU:s utvärdering</a:t>
            </a:r>
            <a:r>
              <a:rPr lang="sv-SE" b="1" dirty="0">
                <a:solidFill>
                  <a:srgbClr val="005CAA"/>
                </a:solidFill>
              </a:rPr>
              <a:t>	</a:t>
            </a:r>
            <a:endParaRPr lang="sv-SE" dirty="0"/>
          </a:p>
        </p:txBody>
      </p:sp>
      <p:sp>
        <p:nvSpPr>
          <p:cNvPr id="4" name="Rektangel med rundade hörn 3"/>
          <p:cNvSpPr/>
          <p:nvPr/>
        </p:nvSpPr>
        <p:spPr>
          <a:xfrm>
            <a:off x="1874790" y="5006070"/>
            <a:ext cx="4562946" cy="506994"/>
          </a:xfrm>
          <a:prstGeom prst="round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2548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9888" y="500332"/>
            <a:ext cx="7344000" cy="914400"/>
          </a:xfrm>
        </p:spPr>
        <p:txBody>
          <a:bodyPr/>
          <a:lstStyle/>
          <a:p>
            <a:r>
              <a:rPr lang="sv-SE"/>
              <a:t>Om studierna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9591" y="1449237"/>
            <a:ext cx="7511163" cy="474097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Sammanlagt 633 ungdomar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6 av 8 studier = RCT 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 err="1"/>
              <a:t>Treatment</a:t>
            </a:r>
            <a:r>
              <a:rPr lang="sv-SE" dirty="0"/>
              <a:t> Foster Care Oregon (tidigare MTFC)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De flesta studier redovisar flera utfallsmått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Utvärderingarna liknar varandra i kontrollalternativ, uppföljningstid och mätinstrument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Uppföljningstid oftast 2 år (motsvarar ca 17 månader efter avslutad behandling)</a:t>
            </a:r>
          </a:p>
        </p:txBody>
      </p:sp>
    </p:spTree>
    <p:extLst>
      <p:ext uri="{BB962C8B-B14F-4D97-AF65-F5344CB8AC3E}">
        <p14:creationId xmlns:p14="http://schemas.microsoft.com/office/powerpoint/2010/main" xmlns="" val="2298135961"/>
      </p:ext>
    </p:extLst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98911" y="798099"/>
            <a:ext cx="6926845" cy="2298638"/>
          </a:xfrm>
        </p:spPr>
        <p:txBody>
          <a:bodyPr>
            <a:noAutofit/>
          </a:bodyPr>
          <a:lstStyle/>
          <a:p>
            <a:pPr algn="l">
              <a:spcAft>
                <a:spcPts val="1200"/>
              </a:spcAft>
            </a:pPr>
            <a:r>
              <a:rPr lang="sv-SE" sz="3400" b="1" dirty="0" err="1">
                <a:latin typeface="+mn-lt"/>
              </a:rPr>
              <a:t>BehandlINGSfamiljeR</a:t>
            </a:r>
            <a:r>
              <a:rPr lang="sv-SE" sz="3400" b="1" dirty="0">
                <a:latin typeface="+mn-lt"/>
              </a:rPr>
              <a:t> för ungdomar med allvarliga </a:t>
            </a:r>
            <a:r>
              <a:rPr lang="sv-SE" sz="3400" dirty="0">
                <a:latin typeface="+mn-lt"/>
              </a:rPr>
              <a:t>beteendeproblem:  </a:t>
            </a:r>
            <a:br>
              <a:rPr lang="sv-SE" sz="3400" dirty="0">
                <a:latin typeface="+mn-lt"/>
              </a:rPr>
            </a:br>
            <a:r>
              <a:rPr lang="sv-SE" sz="600" dirty="0">
                <a:latin typeface="+mn-lt"/>
              </a:rPr>
              <a:t/>
            </a:r>
            <a:br>
              <a:rPr lang="sv-SE" sz="600" dirty="0">
                <a:latin typeface="+mn-lt"/>
              </a:rPr>
            </a:br>
            <a:r>
              <a:rPr lang="sv-SE" sz="3400" dirty="0" err="1">
                <a:solidFill>
                  <a:srgbClr val="C00000"/>
                </a:solidFill>
                <a:latin typeface="+mn-lt"/>
              </a:rPr>
              <a:t>Treatment</a:t>
            </a:r>
            <a:r>
              <a:rPr lang="sv-SE" sz="3400" dirty="0">
                <a:solidFill>
                  <a:srgbClr val="C00000"/>
                </a:solidFill>
                <a:latin typeface="+mn-lt"/>
              </a:rPr>
              <a:t> Foster Care OREGON </a:t>
            </a:r>
          </a:p>
        </p:txBody>
      </p:sp>
      <p:sp>
        <p:nvSpPr>
          <p:cNvPr id="3" name="textruta 2"/>
          <p:cNvSpPr txBox="1"/>
          <p:nvPr/>
        </p:nvSpPr>
        <p:spPr>
          <a:xfrm>
            <a:off x="3021576" y="4125545"/>
            <a:ext cx="13693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200" b="1" dirty="0">
              <a:solidFill>
                <a:prstClr val="black"/>
              </a:solidFill>
            </a:endParaRPr>
          </a:p>
          <a:p>
            <a:r>
              <a:rPr lang="sv-SE" sz="1200" dirty="0"/>
              <a:t>Christian Munthe</a:t>
            </a:r>
          </a:p>
          <a:p>
            <a:r>
              <a:rPr lang="sv-SE" sz="1200" dirty="0">
                <a:solidFill>
                  <a:srgbClr val="005CAA"/>
                </a:solidFill>
              </a:rPr>
              <a:t>Professor i praktisk filosofi Göteborg                                                                  </a:t>
            </a:r>
            <a:r>
              <a:rPr lang="sv-SE" sz="1200" b="1" dirty="0">
                <a:solidFill>
                  <a:srgbClr val="005CAA"/>
                </a:solidFill>
              </a:rPr>
              <a:t>	</a:t>
            </a:r>
            <a:endParaRPr lang="sv-SE" sz="1200" dirty="0">
              <a:solidFill>
                <a:srgbClr val="005CAA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7" t="4252" r="11339" b="12756"/>
          <a:stretch>
            <a:fillRect/>
          </a:stretch>
        </p:blipFill>
        <p:spPr>
          <a:xfrm>
            <a:off x="4952432" y="3413157"/>
            <a:ext cx="876830" cy="892077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98" r="11811" b="21935"/>
          <a:stretch>
            <a:fillRect/>
          </a:stretch>
        </p:blipFill>
        <p:spPr>
          <a:xfrm>
            <a:off x="1430447" y="3392668"/>
            <a:ext cx="887660" cy="927762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" t="12577" r="16750" b="24186"/>
          <a:stretch>
            <a:fillRect/>
          </a:stretch>
        </p:blipFill>
        <p:spPr>
          <a:xfrm>
            <a:off x="3117330" y="3392667"/>
            <a:ext cx="900769" cy="925564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sp>
        <p:nvSpPr>
          <p:cNvPr id="7" name="textruta 6"/>
          <p:cNvSpPr txBox="1"/>
          <p:nvPr/>
        </p:nvSpPr>
        <p:spPr>
          <a:xfrm>
            <a:off x="1346583" y="4318042"/>
            <a:ext cx="14160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200" dirty="0"/>
              <a:t>Martin Bergström </a:t>
            </a:r>
            <a:endParaRPr lang="sv-SE" sz="1200" b="1" dirty="0">
              <a:solidFill>
                <a:prstClr val="black"/>
              </a:solidFill>
            </a:endParaRPr>
          </a:p>
          <a:p>
            <a:r>
              <a:rPr lang="sv-SE" sz="1200" dirty="0">
                <a:solidFill>
                  <a:srgbClr val="005CAA"/>
                </a:solidFill>
              </a:rPr>
              <a:t>Docent i socialt arbete Lund                                                                  </a:t>
            </a:r>
            <a:r>
              <a:rPr lang="sv-SE" sz="1200" b="1" dirty="0">
                <a:solidFill>
                  <a:srgbClr val="C00000"/>
                </a:solidFill>
              </a:rPr>
              <a:t>	</a:t>
            </a:r>
            <a:endParaRPr lang="sv-SE" sz="1200" dirty="0">
              <a:solidFill>
                <a:prstClr val="black"/>
              </a:solidFill>
            </a:endParaRPr>
          </a:p>
        </p:txBody>
      </p:sp>
      <p:sp>
        <p:nvSpPr>
          <p:cNvPr id="8" name="textruta 7"/>
          <p:cNvSpPr txBox="1"/>
          <p:nvPr/>
        </p:nvSpPr>
        <p:spPr>
          <a:xfrm>
            <a:off x="4877530" y="4094476"/>
            <a:ext cx="168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200" b="1" dirty="0">
              <a:solidFill>
                <a:prstClr val="black"/>
              </a:solidFill>
            </a:endParaRPr>
          </a:p>
          <a:p>
            <a:r>
              <a:rPr lang="sv-SE" sz="1200" dirty="0">
                <a:solidFill>
                  <a:prstClr val="black"/>
                </a:solidFill>
              </a:rPr>
              <a:t>Ingegerd Wirtberg</a:t>
            </a:r>
            <a:r>
              <a:rPr lang="sv-SE" sz="1200" dirty="0">
                <a:solidFill>
                  <a:srgbClr val="C00000"/>
                </a:solidFill>
              </a:rPr>
              <a:t>                                                                              </a:t>
            </a:r>
          </a:p>
          <a:p>
            <a:r>
              <a:rPr lang="sv-SE" sz="1200" dirty="0">
                <a:solidFill>
                  <a:schemeClr val="tx2"/>
                </a:solidFill>
              </a:rPr>
              <a:t>Docent i psykologi </a:t>
            </a:r>
          </a:p>
          <a:p>
            <a:r>
              <a:rPr lang="sv-SE" sz="1200" dirty="0">
                <a:solidFill>
                  <a:schemeClr val="tx2"/>
                </a:solidFill>
              </a:rPr>
              <a:t>Lund</a:t>
            </a:r>
          </a:p>
        </p:txBody>
      </p:sp>
      <p:sp>
        <p:nvSpPr>
          <p:cNvPr id="9" name="Rektangel 8"/>
          <p:cNvSpPr/>
          <p:nvPr/>
        </p:nvSpPr>
        <p:spPr>
          <a:xfrm>
            <a:off x="4917961" y="5991608"/>
            <a:ext cx="1591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200" dirty="0"/>
              <a:t>Bo </a:t>
            </a:r>
            <a:r>
              <a:rPr lang="sv-SE" sz="1200" dirty="0" err="1"/>
              <a:t>Vinnerljung</a:t>
            </a:r>
            <a:endParaRPr lang="sv-SE" sz="1200" dirty="0"/>
          </a:p>
          <a:p>
            <a:pPr lvl="0">
              <a:defRPr/>
            </a:pPr>
            <a:r>
              <a:rPr lang="sv-SE" sz="1200" dirty="0"/>
              <a:t>professor emeritus i socialt arbete vid Stockholms universitet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311556" y="6084920"/>
            <a:ext cx="18209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200" dirty="0"/>
              <a:t>Cecilia Andrée Löfholm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200" dirty="0"/>
              <a:t>Fil Dr. Statens Institutionsstyrelse</a:t>
            </a:r>
            <a:endParaRPr kumimoji="0" lang="sv-SE" altLang="sv-SE" sz="12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3092465" y="6085819"/>
            <a:ext cx="154290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200" dirty="0"/>
              <a:t>Terje Ogden </a:t>
            </a:r>
          </a:p>
          <a:p>
            <a:r>
              <a:rPr lang="sv-SE" sz="1200" dirty="0"/>
              <a:t>professor i psykologi vid Universitetet i Oslo.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2" name="Bildobjekt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8" r="19067" b="13016"/>
          <a:stretch>
            <a:fillRect/>
          </a:stretch>
        </p:blipFill>
        <p:spPr>
          <a:xfrm>
            <a:off x="3183345" y="5121488"/>
            <a:ext cx="896226" cy="951177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3" name="Bildobjekt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9528" r="4581" b="26997"/>
          <a:stretch>
            <a:fillRect/>
          </a:stretch>
        </p:blipFill>
        <p:spPr>
          <a:xfrm>
            <a:off x="5009822" y="5080114"/>
            <a:ext cx="907353" cy="963073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14" name="Picture 2" descr="Bildresultat för cecilia andree löfholm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/>
          <a:srcRect l="13228" b="5669"/>
          <a:stretch>
            <a:fillRect/>
          </a:stretch>
        </p:blipFill>
        <p:spPr bwMode="auto">
          <a:xfrm>
            <a:off x="1430447" y="5146730"/>
            <a:ext cx="884623" cy="961687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8538276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9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055077" y="920197"/>
            <a:ext cx="7408431" cy="2203559"/>
          </a:xfrm>
        </p:spPr>
        <p:txBody>
          <a:bodyPr>
            <a:normAutofit fontScale="90000"/>
          </a:bodyPr>
          <a:lstStyle/>
          <a:p>
            <a:r>
              <a:rPr lang="sv-SE" sz="5000" dirty="0" err="1">
                <a:solidFill>
                  <a:schemeClr val="tx2"/>
                </a:solidFill>
              </a:rPr>
              <a:t>TFCO:s</a:t>
            </a:r>
            <a:r>
              <a:rPr lang="sv-SE" sz="5000" dirty="0">
                <a:solidFill>
                  <a:schemeClr val="tx2"/>
                </a:solidFill>
              </a:rPr>
              <a:t> effekter </a:t>
            </a:r>
            <a:br>
              <a:rPr lang="sv-SE" sz="5000" dirty="0">
                <a:solidFill>
                  <a:schemeClr val="tx2"/>
                </a:solidFill>
              </a:rPr>
            </a:br>
            <a:r>
              <a:rPr lang="sv-SE" sz="5000" dirty="0">
                <a:solidFill>
                  <a:schemeClr val="tx2"/>
                </a:solidFill>
              </a:rPr>
              <a:t>jämfört med institutionsplacering?</a:t>
            </a:r>
          </a:p>
        </p:txBody>
      </p:sp>
      <p:pic>
        <p:nvPicPr>
          <p:cNvPr id="3" name="Bildobjekt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469458" y="3629572"/>
            <a:ext cx="3323414" cy="2250314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317992567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innehåll 2"/>
          <p:cNvSpPr>
            <a:spLocks noGrp="1"/>
          </p:cNvSpPr>
          <p:nvPr>
            <p:ph idx="1"/>
          </p:nvPr>
        </p:nvSpPr>
        <p:spPr>
          <a:xfrm>
            <a:off x="741872" y="1570008"/>
            <a:ext cx="7570731" cy="4201064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sv-SE" sz="2200" dirty="0"/>
              <a:t>För att skapa jämförbarhet att vi </a:t>
            </a:r>
            <a:r>
              <a:rPr lang="sv-SE" sz="2200" u="sng" dirty="0"/>
              <a:t>omvandlat</a:t>
            </a:r>
            <a:r>
              <a:rPr lang="sv-SE" sz="2200" dirty="0"/>
              <a:t> resultaten till Standardiserad Medelvärdeskillnad (SMD). En tumregel: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sv-SE" sz="2200" dirty="0"/>
              <a:t>SMD 0,20 – svag effekt (motsvarar NNT = 16,5)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sv-SE" sz="2200" dirty="0"/>
              <a:t>SMD 0,50 – medelstark effekt (motsvarar NNT = 6)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sv-SE" sz="2200" dirty="0"/>
              <a:t>SMD 0,80 – stark effekt (motsvarar NNT = 3,5)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sv-SE" sz="22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2200" dirty="0"/>
              <a:t>Vi har satt gränsen SMD = 0 för en kliniskt relevant effekt</a:t>
            </a:r>
          </a:p>
        </p:txBody>
      </p:sp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10883" y="600026"/>
            <a:ext cx="7433005" cy="1080000"/>
          </a:xfrm>
        </p:spPr>
        <p:txBody>
          <a:bodyPr/>
          <a:lstStyle/>
          <a:p>
            <a:r>
              <a:rPr lang="sv-SE">
                <a:solidFill>
                  <a:schemeClr val="tx2"/>
                </a:solidFill>
              </a:rPr>
              <a:t>Att mäta effekter</a:t>
            </a:r>
            <a:endParaRPr lang="sv-SE" sz="24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92123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9E12E344-7F55-4914-8984-698F27012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1223" t="50522" r="31476" b="21983"/>
          <a:stretch>
            <a:fillRect/>
          </a:stretch>
        </p:blipFill>
        <p:spPr bwMode="auto">
          <a:xfrm>
            <a:off x="539552" y="2125914"/>
            <a:ext cx="8232385" cy="295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6509" y="104038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b="1" dirty="0">
                <a:solidFill>
                  <a:schemeClr val="tx2"/>
                </a:solidFill>
              </a:rPr>
              <a:t>”Skogsdiagram” (</a:t>
            </a:r>
            <a:r>
              <a:rPr lang="sv-SE" sz="3600" b="1" dirty="0" err="1">
                <a:solidFill>
                  <a:schemeClr val="tx2"/>
                </a:solidFill>
              </a:rPr>
              <a:t>Forrest</a:t>
            </a:r>
            <a:r>
              <a:rPr lang="sv-SE" sz="3600" b="1" dirty="0">
                <a:solidFill>
                  <a:schemeClr val="tx2"/>
                </a:solidFill>
              </a:rPr>
              <a:t> </a:t>
            </a:r>
            <a:r>
              <a:rPr lang="sv-SE" sz="3600" b="1" dirty="0" err="1">
                <a:solidFill>
                  <a:schemeClr val="tx2"/>
                </a:solidFill>
              </a:rPr>
              <a:t>plot</a:t>
            </a:r>
            <a:r>
              <a:rPr lang="sv-SE" sz="3600" b="1" dirty="0">
                <a:solidFill>
                  <a:schemeClr val="tx2"/>
                </a:solidFill>
              </a:rPr>
              <a:t>)</a:t>
            </a:r>
            <a:endParaRPr lang="sv-SE" sz="3000" b="1" dirty="0">
              <a:solidFill>
                <a:srgbClr val="FF0000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324253" y="2965616"/>
            <a:ext cx="1167897" cy="2040950"/>
          </a:xfrm>
          <a:prstGeom prst="rect">
            <a:avLst/>
          </a:prstGeom>
          <a:solidFill>
            <a:srgbClr val="FFFF00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am 11"/>
          <p:cNvSpPr/>
          <p:nvPr/>
        </p:nvSpPr>
        <p:spPr>
          <a:xfrm>
            <a:off x="579529" y="3191310"/>
            <a:ext cx="1544199" cy="261489"/>
          </a:xfrm>
          <a:prstGeom prst="fram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4" name="Ram 13"/>
          <p:cNvSpPr/>
          <p:nvPr/>
        </p:nvSpPr>
        <p:spPr>
          <a:xfrm>
            <a:off x="2056497" y="3184800"/>
            <a:ext cx="431320" cy="264570"/>
          </a:xfrm>
          <a:prstGeom prst="fram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5" name="Ram 14"/>
          <p:cNvSpPr/>
          <p:nvPr/>
        </p:nvSpPr>
        <p:spPr>
          <a:xfrm>
            <a:off x="2420043" y="3186233"/>
            <a:ext cx="609321" cy="264268"/>
          </a:xfrm>
          <a:prstGeom prst="fram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6" name="Ram 15"/>
          <p:cNvSpPr/>
          <p:nvPr/>
        </p:nvSpPr>
        <p:spPr>
          <a:xfrm>
            <a:off x="4932039" y="3194734"/>
            <a:ext cx="1000611" cy="255767"/>
          </a:xfrm>
          <a:prstGeom prst="fram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7" name="Ram 16"/>
          <p:cNvSpPr/>
          <p:nvPr/>
        </p:nvSpPr>
        <p:spPr>
          <a:xfrm>
            <a:off x="7129483" y="3200363"/>
            <a:ext cx="934142" cy="254977"/>
          </a:xfrm>
          <a:prstGeom prst="frame">
            <a:avLst/>
          </a:prstGeom>
          <a:solidFill>
            <a:srgbClr val="FF00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9" name="Upp 18"/>
          <p:cNvSpPr/>
          <p:nvPr/>
        </p:nvSpPr>
        <p:spPr>
          <a:xfrm rot="5400000">
            <a:off x="6252955" y="3586285"/>
            <a:ext cx="336431" cy="1130060"/>
          </a:xfrm>
          <a:prstGeom prst="up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>
            <a:outerShdw blurRad="190500" dist="63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23" name="Rektangel med rundade hörn 22"/>
          <p:cNvSpPr/>
          <p:nvPr/>
        </p:nvSpPr>
        <p:spPr>
          <a:xfrm>
            <a:off x="7217181" y="3950513"/>
            <a:ext cx="668216" cy="37807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ktangel med rundade hörn 17"/>
          <p:cNvSpPr/>
          <p:nvPr/>
        </p:nvSpPr>
        <p:spPr>
          <a:xfrm>
            <a:off x="2417335" y="3985218"/>
            <a:ext cx="668216" cy="378070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Upp 20"/>
          <p:cNvSpPr/>
          <p:nvPr/>
        </p:nvSpPr>
        <p:spPr>
          <a:xfrm rot="16200000">
            <a:off x="3598771" y="3584795"/>
            <a:ext cx="336431" cy="1130060"/>
          </a:xfrm>
          <a:prstGeom prst="up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>
            <a:outerShdw blurRad="190500" dist="63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8716744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7" grpId="0" animBg="1"/>
      <p:bldP spid="17" grpId="1" animBg="1"/>
      <p:bldP spid="19" grpId="0" animBg="1"/>
      <p:bldP spid="23" grpId="0" animBg="1"/>
      <p:bldP spid="18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7756" t="55603" r="36417" b="23622"/>
          <a:stretch>
            <a:fillRect/>
          </a:stretch>
        </p:blipFill>
        <p:spPr bwMode="auto">
          <a:xfrm>
            <a:off x="535350" y="2128979"/>
            <a:ext cx="8300197" cy="260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16509" y="239210"/>
            <a:ext cx="8229600" cy="1143000"/>
          </a:xfrm>
        </p:spPr>
        <p:txBody>
          <a:bodyPr>
            <a:normAutofit/>
          </a:bodyPr>
          <a:lstStyle/>
          <a:p>
            <a:r>
              <a:rPr lang="sv-SE" sz="3600" b="1" dirty="0">
                <a:solidFill>
                  <a:schemeClr val="tx2"/>
                </a:solidFill>
              </a:rPr>
              <a:t>Kriminalitet (</a:t>
            </a:r>
            <a:r>
              <a:rPr lang="sv-SE" sz="3000" b="1" dirty="0">
                <a:solidFill>
                  <a:schemeClr val="tx2"/>
                </a:solidFill>
              </a:rPr>
              <a:t>registerdata)</a:t>
            </a:r>
            <a:endParaRPr lang="sv-SE" sz="3000" b="1" dirty="0">
              <a:solidFill>
                <a:srgbClr val="FF0000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315201" y="2910115"/>
            <a:ext cx="1174377" cy="1526997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xmlns="" id="{463BAC48-C2F4-4005-8A00-73B0BD3AC5B4}"/>
              </a:ext>
            </a:extLst>
          </p:cNvPr>
          <p:cNvSpPr/>
          <p:nvPr/>
        </p:nvSpPr>
        <p:spPr>
          <a:xfrm>
            <a:off x="3669337" y="5144760"/>
            <a:ext cx="1284270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8</a:t>
            </a:r>
          </a:p>
        </p:txBody>
      </p:sp>
      <p:sp>
        <p:nvSpPr>
          <p:cNvPr id="7" name="Rektangel: rundade hörn 6"/>
          <p:cNvSpPr/>
          <p:nvPr/>
        </p:nvSpPr>
        <p:spPr>
          <a:xfrm>
            <a:off x="802256" y="4956721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Måttligt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(⊕⊕⊕</a:t>
            </a:r>
            <a:r>
              <a:rPr lang="sv-SE" dirty="0">
                <a:sym typeface="Wingdings 2" panose="05020102010507070707" pitchFamily="18" charset="2"/>
              </a:rPr>
              <a:t>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8" name="Rektangel: rundade hörn 7"/>
          <p:cNvSpPr/>
          <p:nvPr/>
        </p:nvSpPr>
        <p:spPr>
          <a:xfrm>
            <a:off x="3882402" y="1178027"/>
            <a:ext cx="2319990" cy="542418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448 ungdomar</a:t>
            </a:r>
          </a:p>
        </p:txBody>
      </p:sp>
    </p:spTree>
    <p:extLst>
      <p:ext uri="{BB962C8B-B14F-4D97-AF65-F5344CB8AC3E}">
        <p14:creationId xmlns:p14="http://schemas.microsoft.com/office/powerpoint/2010/main" xmlns="" val="2412419616"/>
      </p:ext>
    </p:extLst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223" t="31625" r="31476" b="44737"/>
          <a:stretch>
            <a:fillRect/>
          </a:stretch>
        </p:blipFill>
        <p:spPr bwMode="auto">
          <a:xfrm>
            <a:off x="423221" y="2395820"/>
            <a:ext cx="8564410" cy="2646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08184" y="286246"/>
            <a:ext cx="8229600" cy="946206"/>
          </a:xfrm>
        </p:spPr>
        <p:txBody>
          <a:bodyPr>
            <a:normAutofit/>
          </a:bodyPr>
          <a:lstStyle/>
          <a:p>
            <a:r>
              <a:rPr lang="sv-SE" sz="3600" b="1" dirty="0">
                <a:solidFill>
                  <a:schemeClr val="tx2"/>
                </a:solidFill>
              </a:rPr>
              <a:t>Kriminalitet </a:t>
            </a:r>
            <a:r>
              <a:rPr lang="sv-SE" sz="3000" b="1" dirty="0">
                <a:solidFill>
                  <a:schemeClr val="tx2"/>
                </a:solidFill>
              </a:rPr>
              <a:t>(självskattning)</a:t>
            </a:r>
            <a:endParaRPr lang="sv-SE" sz="3000" dirty="0"/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BF6CD961-859E-442F-8F5E-691C907B41DB}"/>
              </a:ext>
            </a:extLst>
          </p:cNvPr>
          <p:cNvSpPr/>
          <p:nvPr/>
        </p:nvSpPr>
        <p:spPr>
          <a:xfrm>
            <a:off x="3703844" y="1255665"/>
            <a:ext cx="2343790" cy="448575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326 ungdomar</a:t>
            </a:r>
          </a:p>
        </p:txBody>
      </p:sp>
      <p:sp>
        <p:nvSpPr>
          <p:cNvPr id="14" name="Rektangel: rundade hörn 13">
            <a:extLst>
              <a:ext uri="{FF2B5EF4-FFF2-40B4-BE49-F238E27FC236}">
                <a16:creationId xmlns:a16="http://schemas.microsoft.com/office/drawing/2014/main" xmlns="" id="{20C87C3B-D7C8-42B7-AA2C-AD1110D51F54}"/>
              </a:ext>
            </a:extLst>
          </p:cNvPr>
          <p:cNvSpPr/>
          <p:nvPr/>
        </p:nvSpPr>
        <p:spPr>
          <a:xfrm>
            <a:off x="700818" y="4759189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Måttligt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(⊕⊕⊕</a:t>
            </a:r>
            <a:r>
              <a:rPr lang="sv-SE" dirty="0">
                <a:sym typeface="Wingdings 2" panose="05020102010507070707" pitchFamily="18" charset="2"/>
              </a:rPr>
              <a:t>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15" name="Rektangel: rundade hörn 14">
            <a:extLst>
              <a:ext uri="{FF2B5EF4-FFF2-40B4-BE49-F238E27FC236}">
                <a16:creationId xmlns:a16="http://schemas.microsoft.com/office/drawing/2014/main" xmlns="" id="{61187E98-794E-4743-B96A-021DFC3598A6}"/>
              </a:ext>
            </a:extLst>
          </p:cNvPr>
          <p:cNvSpPr/>
          <p:nvPr/>
        </p:nvSpPr>
        <p:spPr>
          <a:xfrm>
            <a:off x="4368029" y="5033395"/>
            <a:ext cx="1483743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13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489423" y="3263250"/>
            <a:ext cx="1201353" cy="104620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99444447"/>
      </p:ext>
    </p:extLst>
  </p:cSld>
  <p:clrMapOvr>
    <a:masterClrMapping/>
  </p:clrMapOvr>
  <p:transition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755" t="19669" r="25102" b="45509"/>
          <a:stretch>
            <a:fillRect/>
          </a:stretch>
        </p:blipFill>
        <p:spPr bwMode="auto">
          <a:xfrm>
            <a:off x="467544" y="2060848"/>
            <a:ext cx="8314994" cy="32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44057" y="464854"/>
            <a:ext cx="7983108" cy="1080000"/>
          </a:xfrm>
        </p:spPr>
        <p:txBody>
          <a:bodyPr>
            <a:normAutofit fontScale="90000"/>
          </a:bodyPr>
          <a:lstStyle/>
          <a:p>
            <a:r>
              <a:rPr lang="sv-SE" sz="4000" b="1" dirty="0">
                <a:solidFill>
                  <a:srgbClr val="005CAA"/>
                </a:solidFill>
              </a:rPr>
              <a:t>Placering på låst avdelning (registerdata)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C5427DF5-939F-400C-9D42-6E83566596A6}"/>
              </a:ext>
            </a:extLst>
          </p:cNvPr>
          <p:cNvSpPr/>
          <p:nvPr/>
        </p:nvSpPr>
        <p:spPr>
          <a:xfrm>
            <a:off x="3457354" y="1319276"/>
            <a:ext cx="2343790" cy="448575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451 ungdomar</a:t>
            </a:r>
          </a:p>
        </p:txBody>
      </p:sp>
      <p:sp>
        <p:nvSpPr>
          <p:cNvPr id="11" name="Rektangel: rundade hörn 10">
            <a:extLst>
              <a:ext uri="{FF2B5EF4-FFF2-40B4-BE49-F238E27FC236}">
                <a16:creationId xmlns:a16="http://schemas.microsoft.com/office/drawing/2014/main" xmlns="" id="{EBFD8C8F-9F36-481C-813C-963CEE626349}"/>
              </a:ext>
            </a:extLst>
          </p:cNvPr>
          <p:cNvSpPr/>
          <p:nvPr/>
        </p:nvSpPr>
        <p:spPr>
          <a:xfrm>
            <a:off x="1095554" y="4989854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Måttligt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(⊕⊕⊕</a:t>
            </a:r>
            <a:r>
              <a:rPr lang="sv-SE" dirty="0">
                <a:sym typeface="Wingdings 2" panose="05020102010507070707" pitchFamily="18" charset="2"/>
              </a:rPr>
              <a:t>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6BF2743F-8BAD-4EC2-A8C7-54D96853A9ED}"/>
              </a:ext>
            </a:extLst>
          </p:cNvPr>
          <p:cNvSpPr/>
          <p:nvPr/>
        </p:nvSpPr>
        <p:spPr>
          <a:xfrm>
            <a:off x="4274921" y="5258631"/>
            <a:ext cx="1284270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5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405735" y="3068960"/>
            <a:ext cx="1171553" cy="1512168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32383632"/>
      </p:ext>
    </p:extLst>
  </p:cSld>
  <p:clrMapOvr>
    <a:masterClrMapping/>
  </p:clrMapOvr>
  <p:transition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13354" t="17741" r="38391" b="60935"/>
          <a:stretch>
            <a:fillRect/>
          </a:stretch>
        </p:blipFill>
        <p:spPr bwMode="auto">
          <a:xfrm>
            <a:off x="145941" y="2412136"/>
            <a:ext cx="8897839" cy="2431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39088" y="274638"/>
            <a:ext cx="8229600" cy="1143000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rgbClr val="005CAA"/>
                </a:solidFill>
              </a:rPr>
              <a:t>Kriminella kamrater (självskattning)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685C2F04-C2A1-4484-B344-946EC5F16F7D}"/>
              </a:ext>
            </a:extLst>
          </p:cNvPr>
          <p:cNvSpPr/>
          <p:nvPr/>
        </p:nvSpPr>
        <p:spPr>
          <a:xfrm>
            <a:off x="3703843" y="1383028"/>
            <a:ext cx="2343790" cy="448575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319 ungdomar</a:t>
            </a:r>
          </a:p>
        </p:txBody>
      </p:sp>
      <p:sp>
        <p:nvSpPr>
          <p:cNvPr id="9" name="Rektangel: rundade hörn 8">
            <a:extLst>
              <a:ext uri="{FF2B5EF4-FFF2-40B4-BE49-F238E27FC236}">
                <a16:creationId xmlns:a16="http://schemas.microsoft.com/office/drawing/2014/main" xmlns="" id="{B14E703F-EE07-46FA-AF39-11E28FC553E0}"/>
              </a:ext>
            </a:extLst>
          </p:cNvPr>
          <p:cNvSpPr/>
          <p:nvPr/>
        </p:nvSpPr>
        <p:spPr>
          <a:xfrm>
            <a:off x="1095554" y="4989854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Begränsat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</a:t>
            </a:r>
            <a:r>
              <a:rPr lang="sv-SE" dirty="0">
                <a:sym typeface="Wingdings 2" panose="05020102010507070707" pitchFamily="18" charset="2"/>
              </a:rPr>
              <a:t>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xmlns="" id="{54008BC9-D1A6-4870-8A2D-1721AB8ADEA6}"/>
              </a:ext>
            </a:extLst>
          </p:cNvPr>
          <p:cNvSpPr/>
          <p:nvPr/>
        </p:nvSpPr>
        <p:spPr>
          <a:xfrm>
            <a:off x="4274921" y="5258631"/>
            <a:ext cx="1284270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8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470730" y="3323496"/>
            <a:ext cx="1245575" cy="85975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6813198"/>
      </p:ext>
    </p:extLst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1461" t="38567" r="31953" b="37410"/>
          <a:stretch>
            <a:fillRect/>
          </a:stretch>
        </p:blipFill>
        <p:spPr bwMode="auto">
          <a:xfrm>
            <a:off x="611409" y="2170302"/>
            <a:ext cx="8221362" cy="2621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45057" y="274638"/>
            <a:ext cx="8341743" cy="1143000"/>
          </a:xfrm>
        </p:spPr>
        <p:txBody>
          <a:bodyPr>
            <a:normAutofit/>
          </a:bodyPr>
          <a:lstStyle/>
          <a:p>
            <a:r>
              <a:rPr lang="sv-SE" sz="4000" b="1" dirty="0">
                <a:solidFill>
                  <a:srgbClr val="005CAA"/>
                </a:solidFill>
              </a:rPr>
              <a:t>Narkotikamissbruk </a:t>
            </a:r>
            <a:r>
              <a:rPr lang="sv-SE" sz="2200" b="1" dirty="0">
                <a:solidFill>
                  <a:srgbClr val="005CAA"/>
                </a:solidFill>
              </a:rPr>
              <a:t>(</a:t>
            </a:r>
            <a:r>
              <a:rPr lang="sv-SE" sz="2200" b="1" dirty="0" err="1">
                <a:solidFill>
                  <a:srgbClr val="005CAA"/>
                </a:solidFill>
              </a:rPr>
              <a:t>självskattn</a:t>
            </a:r>
            <a:r>
              <a:rPr lang="sv-SE" sz="2200" b="1" dirty="0">
                <a:solidFill>
                  <a:srgbClr val="005CAA"/>
                </a:solidFill>
              </a:rPr>
              <a:t>., registerdata, urintest)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B37E2BF8-FE38-4E3C-A43B-A05F1D03679F}"/>
              </a:ext>
            </a:extLst>
          </p:cNvPr>
          <p:cNvSpPr/>
          <p:nvPr/>
        </p:nvSpPr>
        <p:spPr>
          <a:xfrm>
            <a:off x="3703843" y="1383028"/>
            <a:ext cx="2343790" cy="448575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268 ungdomar</a:t>
            </a: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xmlns="" id="{39FC3160-F78E-4231-BE39-A370D59D25A4}"/>
              </a:ext>
            </a:extLst>
          </p:cNvPr>
          <p:cNvSpPr/>
          <p:nvPr/>
        </p:nvSpPr>
        <p:spPr>
          <a:xfrm>
            <a:off x="4274921" y="5258631"/>
            <a:ext cx="1284270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7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B2C4D427-1AD4-4C0D-A3FC-48C07ABFDD3C}"/>
              </a:ext>
            </a:extLst>
          </p:cNvPr>
          <p:cNvSpPr/>
          <p:nvPr/>
        </p:nvSpPr>
        <p:spPr>
          <a:xfrm>
            <a:off x="1095554" y="4989854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Begränsat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</a:t>
            </a:r>
            <a:r>
              <a:rPr lang="sv-SE" dirty="0">
                <a:sym typeface="Wingdings 2" panose="05020102010507070707" pitchFamily="18" charset="2"/>
              </a:rPr>
              <a:t>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455873" y="3165236"/>
            <a:ext cx="1174377" cy="931980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424691"/>
      </p:ext>
    </p:extLst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22449" t="46666" r="42856" b="33167"/>
          <a:stretch>
            <a:fillRect/>
          </a:stretch>
        </p:blipFill>
        <p:spPr bwMode="auto">
          <a:xfrm>
            <a:off x="372107" y="2480545"/>
            <a:ext cx="8534306" cy="2625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b="1" dirty="0">
                <a:solidFill>
                  <a:srgbClr val="005CAA"/>
                </a:solidFill>
              </a:rPr>
              <a:t>Psykisk ohälsa (självskattning)</a:t>
            </a:r>
          </a:p>
        </p:txBody>
      </p:sp>
      <p:sp>
        <p:nvSpPr>
          <p:cNvPr id="12" name="Rektangel: rundade hörn 11">
            <a:extLst>
              <a:ext uri="{FF2B5EF4-FFF2-40B4-BE49-F238E27FC236}">
                <a16:creationId xmlns:a16="http://schemas.microsoft.com/office/drawing/2014/main" xmlns="" id="{CF47B9C0-6BB6-4C56-8FD7-951C0F93674E}"/>
              </a:ext>
            </a:extLst>
          </p:cNvPr>
          <p:cNvSpPr/>
          <p:nvPr/>
        </p:nvSpPr>
        <p:spPr>
          <a:xfrm>
            <a:off x="3703843" y="1383028"/>
            <a:ext cx="2343790" cy="448575"/>
          </a:xfrm>
          <a:prstGeom prst="roundRect">
            <a:avLst/>
          </a:prstGeom>
          <a:solidFill>
            <a:srgbClr val="FFFF99"/>
          </a:solidFill>
          <a:ln w="2222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400" dirty="0">
                <a:solidFill>
                  <a:schemeClr val="tx1"/>
                </a:solidFill>
              </a:rPr>
              <a:t>241 ungdomar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D82990F4-2A60-491D-8006-5391E9508446}"/>
              </a:ext>
            </a:extLst>
          </p:cNvPr>
          <p:cNvSpPr/>
          <p:nvPr/>
        </p:nvSpPr>
        <p:spPr>
          <a:xfrm>
            <a:off x="1095554" y="4989854"/>
            <a:ext cx="2608289" cy="1013077"/>
          </a:xfrm>
          <a:prstGeom prst="round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Begränsat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(⊕⊕</a:t>
            </a:r>
            <a:r>
              <a:rPr lang="sv-SE" dirty="0">
                <a:sym typeface="Wingdings 2" panose="05020102010507070707" pitchFamily="18" charset="2"/>
              </a:rPr>
              <a:t>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  <p:sp>
        <p:nvSpPr>
          <p:cNvPr id="13" name="Rektangel: rundade hörn 12">
            <a:extLst>
              <a:ext uri="{FF2B5EF4-FFF2-40B4-BE49-F238E27FC236}">
                <a16:creationId xmlns:a16="http://schemas.microsoft.com/office/drawing/2014/main" xmlns="" id="{A06EE75E-B0E3-4311-BDE0-E1F98614BD5A}"/>
              </a:ext>
            </a:extLst>
          </p:cNvPr>
          <p:cNvSpPr/>
          <p:nvPr/>
        </p:nvSpPr>
        <p:spPr>
          <a:xfrm>
            <a:off x="4157932" y="5258631"/>
            <a:ext cx="1401259" cy="636997"/>
          </a:xfrm>
          <a:prstGeom prst="roundRect">
            <a:avLst/>
          </a:prstGeom>
          <a:solidFill>
            <a:srgbClr val="FFDC00"/>
          </a:solidFill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NNT = 10</a:t>
            </a: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xmlns="" id="{D425D7D5-61E2-427B-BC2B-1D414D0B0574}"/>
              </a:ext>
            </a:extLst>
          </p:cNvPr>
          <p:cNvSpPr/>
          <p:nvPr/>
        </p:nvSpPr>
        <p:spPr>
          <a:xfrm>
            <a:off x="7487216" y="3331137"/>
            <a:ext cx="1234088" cy="960205"/>
          </a:xfrm>
          <a:prstGeom prst="rect">
            <a:avLst/>
          </a:prstGeom>
          <a:solidFill>
            <a:srgbClr val="FFFF00">
              <a:alpha val="1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632047"/>
      </p:ext>
    </p:extLst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6816" y="784591"/>
            <a:ext cx="7842738" cy="3995437"/>
          </a:xfrm>
        </p:spPr>
        <p:txBody>
          <a:bodyPr>
            <a:normAutofit fontScale="90000"/>
          </a:bodyPr>
          <a:lstStyle/>
          <a:p>
            <a:pPr algn="l">
              <a:lnSpc>
                <a:spcPct val="150000"/>
              </a:lnSpc>
            </a:pPr>
            <a:r>
              <a:rPr lang="sv-SE" sz="3600" b="1">
                <a:solidFill>
                  <a:srgbClr val="005CAA"/>
                </a:solidFill>
              </a:rPr>
              <a:t>Alkoholkonsumtion (självrapport)</a:t>
            </a:r>
            <a:br>
              <a:rPr lang="sv-SE" sz="3600" b="1">
                <a:solidFill>
                  <a:srgbClr val="005CAA"/>
                </a:solidFill>
              </a:rPr>
            </a:br>
            <a:r>
              <a:rPr lang="sv-SE" sz="3600" b="1">
                <a:solidFill>
                  <a:srgbClr val="005CAA"/>
                </a:solidFill>
              </a:rPr>
              <a:t>Psykotiska symptom </a:t>
            </a:r>
            <a:br>
              <a:rPr lang="sv-SE" sz="3600" b="1">
                <a:solidFill>
                  <a:srgbClr val="005CAA"/>
                </a:solidFill>
              </a:rPr>
            </a:br>
            <a:r>
              <a:rPr lang="sv-SE" sz="3600" b="1">
                <a:solidFill>
                  <a:srgbClr val="005CAA"/>
                </a:solidFill>
              </a:rPr>
              <a:t>Tonårsgraviditet (självrapport)</a:t>
            </a:r>
            <a:br>
              <a:rPr lang="sv-SE" sz="3600" b="1">
                <a:solidFill>
                  <a:srgbClr val="005CAA"/>
                </a:solidFill>
              </a:rPr>
            </a:br>
            <a:r>
              <a:rPr lang="sv-SE" sz="3600" b="1">
                <a:solidFill>
                  <a:srgbClr val="005CAA"/>
                </a:solidFill>
              </a:rPr>
              <a:t>Sexuellt riskbeteende (självrapport)</a:t>
            </a:r>
            <a:br>
              <a:rPr lang="sv-SE" sz="3600" b="1">
                <a:solidFill>
                  <a:srgbClr val="005CAA"/>
                </a:solidFill>
              </a:rPr>
            </a:br>
            <a:r>
              <a:rPr lang="sv-SE" sz="3600" b="1">
                <a:solidFill>
                  <a:srgbClr val="005CAA"/>
                </a:solidFill>
              </a:rPr>
              <a:t>Skolanpassning (självrapport)</a:t>
            </a:r>
          </a:p>
        </p:txBody>
      </p:sp>
      <p:sp>
        <p:nvSpPr>
          <p:cNvPr id="10" name="Rektangel: rundade hörn 9">
            <a:extLst>
              <a:ext uri="{FF2B5EF4-FFF2-40B4-BE49-F238E27FC236}">
                <a16:creationId xmlns:a16="http://schemas.microsoft.com/office/drawing/2014/main" xmlns="" id="{C12D970D-A1A0-4FDF-B6BD-DEDFC5F9D7D5}"/>
              </a:ext>
            </a:extLst>
          </p:cNvPr>
          <p:cNvSpPr/>
          <p:nvPr/>
        </p:nvSpPr>
        <p:spPr>
          <a:xfrm>
            <a:off x="1104346" y="4726085"/>
            <a:ext cx="2608289" cy="1013077"/>
          </a:xfrm>
          <a:prstGeom prst="round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sv-SE" sz="2400" dirty="0">
                <a:solidFill>
                  <a:schemeClr val="bg1"/>
                </a:solidFill>
              </a:rPr>
              <a:t>Otillräckligt vetenskapligt stöd</a:t>
            </a:r>
          </a:p>
          <a:p>
            <a:pPr algn="ctr">
              <a:lnSpc>
                <a:spcPct val="80000"/>
              </a:lnSpc>
            </a:pPr>
            <a:r>
              <a:rPr lang="sv-SE" dirty="0"/>
              <a:t>(⊕</a:t>
            </a:r>
            <a:r>
              <a:rPr lang="sv-SE" dirty="0">
                <a:sym typeface="Wingdings 2" panose="05020102010507070707" pitchFamily="18" charset="2"/>
              </a:rPr>
              <a:t></a:t>
            </a:r>
            <a:r>
              <a:rPr lang="sv-SE" dirty="0"/>
              <a:t>)</a:t>
            </a:r>
            <a:endParaRPr lang="sv-SE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1179378"/>
      </p:ext>
    </p:extLst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4277" y="434566"/>
            <a:ext cx="7918561" cy="8781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5CAA"/>
                </a:solidFill>
              </a:rPr>
              <a:t>Bakgrund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77007" y="1475714"/>
            <a:ext cx="8229600" cy="4641655"/>
          </a:xfrm>
        </p:spPr>
        <p:txBody>
          <a:bodyPr>
            <a:normAutofit/>
          </a:bodyPr>
          <a:lstStyle/>
          <a:p>
            <a:pPr marL="273050" indent="-273050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Ungdomar med allvarliga beteendeproblem är en riskgrupp </a:t>
            </a:r>
            <a:r>
              <a:rPr lang="en-US" sz="2000" dirty="0"/>
              <a:t>(kriminalitet, psykisk och fysisk ohälsa, arbetslöshet, tidig död)</a:t>
            </a:r>
            <a:endParaRPr lang="en-US" sz="2400" dirty="0"/>
          </a:p>
          <a:p>
            <a:pPr marL="273050" indent="-273050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Vanligt alternativ är placering på institution (</a:t>
            </a:r>
            <a:r>
              <a:rPr lang="en-US" sz="2000" dirty="0"/>
              <a:t>HVB eller särskilda ungdomshem)</a:t>
            </a:r>
          </a:p>
          <a:p>
            <a:pPr marL="273050" indent="-273050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2 000 </a:t>
            </a:r>
            <a:r>
              <a:rPr lang="en-US" sz="2400" dirty="0" err="1"/>
              <a:t>ungdomar</a:t>
            </a:r>
            <a:r>
              <a:rPr lang="en-US" sz="2400" dirty="0"/>
              <a:t> med </a:t>
            </a:r>
            <a:r>
              <a:rPr lang="en-US" sz="2400" dirty="0" err="1"/>
              <a:t>beteendeproblem</a:t>
            </a:r>
            <a:r>
              <a:rPr lang="en-US" sz="2400" dirty="0"/>
              <a:t> </a:t>
            </a:r>
            <a:r>
              <a:rPr lang="en-US" sz="2400" dirty="0" err="1"/>
              <a:t>placeras</a:t>
            </a:r>
            <a:r>
              <a:rPr lang="en-US" sz="2400" dirty="0"/>
              <a:t> årligen på institution</a:t>
            </a:r>
          </a:p>
          <a:p>
            <a:pPr marL="273050" indent="-273050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Institutionsplacering kan vara </a:t>
            </a:r>
            <a:r>
              <a:rPr lang="en-US" sz="2400" u="sng" dirty="0"/>
              <a:t>skadligt</a:t>
            </a:r>
            <a:r>
              <a:rPr lang="en-US" sz="2400" dirty="0"/>
              <a:t> </a:t>
            </a:r>
            <a:r>
              <a:rPr lang="en-US" sz="2000" dirty="0"/>
              <a:t>(Strijbosch m fl, 2015)</a:t>
            </a:r>
          </a:p>
          <a:p>
            <a:pPr marL="273050" indent="-273050">
              <a:spcBef>
                <a:spcPts val="0"/>
              </a:spcBef>
              <a:spcAft>
                <a:spcPts val="3000"/>
              </a:spcAft>
            </a:pPr>
            <a:r>
              <a:rPr lang="en-US" sz="2400" dirty="0"/>
              <a:t>Behandlingsfamilj är ett alternativ </a:t>
            </a:r>
            <a:r>
              <a:rPr lang="en-US" sz="2000" dirty="0"/>
              <a:t>enligt SOU 2014:3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4068872197"/>
              </p:ext>
            </p:extLst>
          </p:nvPr>
        </p:nvGraphicFramePr>
        <p:xfrm>
          <a:off x="615638" y="1582049"/>
          <a:ext cx="7849353" cy="405955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93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92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018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8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47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18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Mått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Studier / </a:t>
                      </a:r>
                      <a:r>
                        <a:rPr lang="en-US" dirty="0" err="1"/>
                        <a:t>ungdomar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NNT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Säkerhet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b="1" dirty="0">
                          <a:solidFill>
                            <a:srgbClr val="005CAA"/>
                          </a:solidFill>
                        </a:rPr>
                        <a:t>Kriminalitet (registerdata)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6 / 468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0,39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(⊕⊕⊕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  <a:sym typeface="Wingdings 2" panose="05020102010507070707" pitchFamily="18" charset="2"/>
                        </a:rPr>
                        <a:t>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)</a:t>
                      </a:r>
                      <a:endParaRPr lang="sv-SE" sz="2400" b="1" dirty="0">
                        <a:solidFill>
                          <a:srgbClr val="005CA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dirty="0">
                          <a:solidFill>
                            <a:srgbClr val="005CAA"/>
                          </a:solidFill>
                        </a:rPr>
                        <a:t>Kriminalitet (självskattn.)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6 / 326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0,24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(⊕⊕⊕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  <a:sym typeface="Wingdings 2" panose="05020102010507070707" pitchFamily="18" charset="2"/>
                        </a:rPr>
                        <a:t>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)</a:t>
                      </a:r>
                      <a:endParaRPr lang="sv-SE" sz="2400" b="1" dirty="0">
                        <a:solidFill>
                          <a:srgbClr val="005CA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b="1" dirty="0">
                          <a:solidFill>
                            <a:srgbClr val="005CAA"/>
                          </a:solidFill>
                        </a:rPr>
                        <a:t>Inlåsning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6 / 451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0,61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b="1" dirty="0">
                          <a:solidFill>
                            <a:srgbClr val="005CAA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(⊕⊕⊕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  <a:sym typeface="Wingdings 2" panose="05020102010507070707" pitchFamily="18" charset="2"/>
                        </a:rPr>
                        <a:t></a:t>
                      </a:r>
                      <a:r>
                        <a:rPr lang="sv-SE" b="1" dirty="0">
                          <a:solidFill>
                            <a:srgbClr val="005CAA"/>
                          </a:solidFill>
                        </a:rPr>
                        <a:t>)</a:t>
                      </a:r>
                      <a:endParaRPr lang="sv-SE" sz="2400" b="1" dirty="0">
                        <a:solidFill>
                          <a:srgbClr val="005CAA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dirty="0"/>
                        <a:t>Kriminella vänner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2 / 319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0,42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(⊕⊕</a:t>
                      </a:r>
                      <a:r>
                        <a:rPr lang="sv-SE" dirty="0">
                          <a:sym typeface="Wingdings 2" panose="05020102010507070707" pitchFamily="18" charset="2"/>
                        </a:rPr>
                        <a:t></a:t>
                      </a:r>
                      <a:r>
                        <a:rPr lang="sv-SE" dirty="0"/>
                        <a:t>)</a:t>
                      </a:r>
                      <a:endParaRPr lang="sv-SE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dirty="0"/>
                        <a:t>Narkotikamissbruk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3 / 268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0,47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(⊕⊕</a:t>
                      </a:r>
                      <a:r>
                        <a:rPr lang="sv-SE" dirty="0">
                          <a:sym typeface="Wingdings 2" panose="05020102010507070707" pitchFamily="18" charset="2"/>
                        </a:rPr>
                        <a:t></a:t>
                      </a:r>
                      <a:r>
                        <a:rPr lang="sv-SE" dirty="0"/>
                        <a:t>)</a:t>
                      </a:r>
                      <a:endParaRPr lang="sv-SE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dirty="0"/>
                        <a:t>Psykisk hälsa (depression, suicidtankar)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3 / 241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0,35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dirty="0"/>
                        <a:t>(⊕⊕</a:t>
                      </a:r>
                      <a:r>
                        <a:rPr lang="sv-SE" dirty="0">
                          <a:sym typeface="Wingdings 2" panose="05020102010507070707" pitchFamily="18" charset="2"/>
                        </a:rPr>
                        <a:t></a:t>
                      </a:r>
                      <a:r>
                        <a:rPr lang="sv-SE" dirty="0"/>
                        <a:t>)</a:t>
                      </a:r>
                      <a:endParaRPr lang="sv-SE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5" name="Rektangel 4"/>
          <p:cNvSpPr/>
          <p:nvPr/>
        </p:nvSpPr>
        <p:spPr>
          <a:xfrm>
            <a:off x="502452" y="6248471"/>
            <a:ext cx="4572000" cy="267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v-SE" sz="1400" dirty="0"/>
              <a:t>(⊕⊕</a:t>
            </a:r>
            <a:r>
              <a:rPr lang="sv-SE" sz="1400" dirty="0">
                <a:sym typeface="Wingdings 2" panose="05020102010507070707" pitchFamily="18" charset="2"/>
              </a:rPr>
              <a:t></a:t>
            </a:r>
            <a:r>
              <a:rPr lang="sv-SE" sz="1400" dirty="0"/>
              <a:t>) = Begränsat vetenskapligt underlag</a:t>
            </a:r>
          </a:p>
        </p:txBody>
      </p:sp>
      <p:sp>
        <p:nvSpPr>
          <p:cNvPr id="6" name="Rektangel 5"/>
          <p:cNvSpPr/>
          <p:nvPr/>
        </p:nvSpPr>
        <p:spPr>
          <a:xfrm>
            <a:off x="502460" y="6023694"/>
            <a:ext cx="4572000" cy="267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v-SE" sz="1400" dirty="0"/>
              <a:t>(⊕⊕⊕</a:t>
            </a:r>
            <a:r>
              <a:rPr lang="sv-SE" sz="1400" dirty="0">
                <a:sym typeface="Wingdings 2" panose="05020102010507070707" pitchFamily="18" charset="2"/>
              </a:rPr>
              <a:t></a:t>
            </a:r>
            <a:r>
              <a:rPr lang="sv-SE" sz="1400" dirty="0"/>
              <a:t>) = Måttligt starkt vetenskapligt underlag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642796" y="304562"/>
            <a:ext cx="7585321" cy="1134940"/>
          </a:xfrm>
        </p:spPr>
        <p:txBody>
          <a:bodyPr>
            <a:normAutofit fontScale="90000"/>
          </a:bodyPr>
          <a:lstStyle/>
          <a:p>
            <a:r>
              <a:rPr lang="sv-SE" sz="3600" u="sng" dirty="0"/>
              <a:t>Huvudresultat:</a:t>
            </a:r>
            <a:r>
              <a:rPr lang="sv-SE" sz="3600" dirty="0"/>
              <a:t> TFCO minskar kriminalitet mm jämfört med institutionsplacering</a:t>
            </a:r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xmlns="" id="{BE700F3F-B13D-40D2-9300-4520925D67F8}"/>
              </a:ext>
            </a:extLst>
          </p:cNvPr>
          <p:cNvSpPr txBox="1"/>
          <p:nvPr/>
        </p:nvSpPr>
        <p:spPr>
          <a:xfrm>
            <a:off x="194527" y="2275194"/>
            <a:ext cx="42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>
                <a:solidFill>
                  <a:srgbClr val="FF0000"/>
                </a:solidFill>
              </a:rPr>
              <a:t>Sv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28" name="textruta 27">
            <a:extLst>
              <a:ext uri="{FF2B5EF4-FFF2-40B4-BE49-F238E27FC236}">
                <a16:creationId xmlns:a16="http://schemas.microsoft.com/office/drawing/2014/main" xmlns="" id="{429BB185-389E-47EF-87C2-E367CDCC80F2}"/>
              </a:ext>
            </a:extLst>
          </p:cNvPr>
          <p:cNvSpPr txBox="1"/>
          <p:nvPr/>
        </p:nvSpPr>
        <p:spPr>
          <a:xfrm>
            <a:off x="202818" y="3305977"/>
            <a:ext cx="42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>
                <a:solidFill>
                  <a:srgbClr val="FF0000"/>
                </a:solidFill>
              </a:rPr>
              <a:t>Sv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29" name="textruta 28">
            <a:extLst>
              <a:ext uri="{FF2B5EF4-FFF2-40B4-BE49-F238E27FC236}">
                <a16:creationId xmlns:a16="http://schemas.microsoft.com/office/drawing/2014/main" xmlns="" id="{0A880409-4E86-419D-9294-DD2E45DF2E70}"/>
              </a:ext>
            </a:extLst>
          </p:cNvPr>
          <p:cNvSpPr txBox="1"/>
          <p:nvPr/>
        </p:nvSpPr>
        <p:spPr>
          <a:xfrm>
            <a:off x="201340" y="4393944"/>
            <a:ext cx="42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>
                <a:solidFill>
                  <a:srgbClr val="FF0000"/>
                </a:solidFill>
              </a:rPr>
              <a:t>Sv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30" name="textruta 29">
            <a:extLst>
              <a:ext uri="{FF2B5EF4-FFF2-40B4-BE49-F238E27FC236}">
                <a16:creationId xmlns:a16="http://schemas.microsoft.com/office/drawing/2014/main" xmlns="" id="{3DA52858-FDFD-4BB8-B913-E2BCB5D2540C}"/>
              </a:ext>
            </a:extLst>
          </p:cNvPr>
          <p:cNvSpPr txBox="1"/>
          <p:nvPr/>
        </p:nvSpPr>
        <p:spPr>
          <a:xfrm>
            <a:off x="190201" y="5023827"/>
            <a:ext cx="425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 err="1">
                <a:solidFill>
                  <a:srgbClr val="FF0000"/>
                </a:solidFill>
              </a:rPr>
              <a:t>Sv</a:t>
            </a:r>
            <a:endParaRPr lang="sv-SE" sz="2000" b="1" dirty="0">
              <a:solidFill>
                <a:srgbClr val="FF0000"/>
              </a:solidFill>
            </a:endParaRPr>
          </a:p>
        </p:txBody>
      </p:sp>
      <p:sp>
        <p:nvSpPr>
          <p:cNvPr id="10" name="Rektangel 9"/>
          <p:cNvSpPr/>
          <p:nvPr/>
        </p:nvSpPr>
        <p:spPr>
          <a:xfrm>
            <a:off x="510021" y="5796318"/>
            <a:ext cx="4572000" cy="267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v-SE" sz="1400" dirty="0"/>
              <a:t>(⊕⊕⊕⊕) = Starkt vetenskapligt underlag</a:t>
            </a:r>
          </a:p>
        </p:txBody>
      </p:sp>
      <p:sp>
        <p:nvSpPr>
          <p:cNvPr id="11" name="Rektangel 10"/>
          <p:cNvSpPr/>
          <p:nvPr/>
        </p:nvSpPr>
        <p:spPr>
          <a:xfrm>
            <a:off x="510011" y="6464233"/>
            <a:ext cx="4572000" cy="267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sv-SE" sz="1400" dirty="0"/>
              <a:t>(⊕</a:t>
            </a:r>
            <a:r>
              <a:rPr lang="sv-SE" sz="1400" dirty="0">
                <a:sym typeface="Wingdings 2" panose="05020102010507070707" pitchFamily="18" charset="2"/>
              </a:rPr>
              <a:t></a:t>
            </a:r>
            <a:r>
              <a:rPr lang="sv-SE" sz="1400" dirty="0"/>
              <a:t>) = Otillräckligt vetenskapligt underlag</a:t>
            </a: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29" grpId="0"/>
      <p:bldP spid="3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</p:nvPr>
        </p:nvGraphicFramePr>
        <p:xfrm>
          <a:off x="615638" y="1690685"/>
          <a:ext cx="7849353" cy="311936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93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210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109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087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0473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618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Mått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Studier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SMD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NNT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/>
                        <a:t>Säkerhet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2200" b="1" dirty="0">
                          <a:solidFill>
                            <a:schemeClr val="tx1"/>
                          </a:solidFill>
                        </a:rPr>
                        <a:t>Alkoholkonsumtion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sz="22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/>
                        <a:t>(⊕</a:t>
                      </a:r>
                      <a:r>
                        <a:rPr lang="sv-SE" sz="2200" dirty="0">
                          <a:sym typeface="Wingdings 2" panose="05020102010507070707" pitchFamily="18" charset="2"/>
                        </a:rPr>
                        <a:t></a:t>
                      </a:r>
                      <a:r>
                        <a:rPr lang="sv-SE" sz="2200" dirty="0"/>
                        <a:t>)</a:t>
                      </a:r>
                      <a:endParaRPr lang="sv-SE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400" b="1" dirty="0">
                          <a:solidFill>
                            <a:schemeClr val="tx1"/>
                          </a:solidFill>
                        </a:rPr>
                        <a:t>Psykotiska symptom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/>
                        <a:t>(⊕</a:t>
                      </a:r>
                      <a:r>
                        <a:rPr lang="sv-SE" sz="2200" dirty="0">
                          <a:sym typeface="Wingdings 2" panose="05020102010507070707" pitchFamily="18" charset="2"/>
                        </a:rPr>
                        <a:t></a:t>
                      </a:r>
                      <a:r>
                        <a:rPr lang="sv-SE" sz="2200" dirty="0"/>
                        <a:t>)</a:t>
                      </a:r>
                      <a:endParaRPr lang="sv-SE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2400" b="1" dirty="0">
                          <a:solidFill>
                            <a:schemeClr val="tx1"/>
                          </a:solidFill>
                        </a:rPr>
                        <a:t>Tonårsgraviditet 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/>
                        <a:t>(⊕</a:t>
                      </a:r>
                      <a:r>
                        <a:rPr lang="sv-SE" sz="2200" dirty="0">
                          <a:sym typeface="Wingdings 2" panose="05020102010507070707" pitchFamily="18" charset="2"/>
                        </a:rPr>
                        <a:t></a:t>
                      </a:r>
                      <a:r>
                        <a:rPr lang="sv-SE" sz="2200" dirty="0"/>
                        <a:t>)</a:t>
                      </a:r>
                      <a:endParaRPr lang="sv-SE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2400" b="1" dirty="0">
                          <a:solidFill>
                            <a:schemeClr val="tx1"/>
                          </a:solidFill>
                        </a:rPr>
                        <a:t>Sexuellt riskbeteende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/>
                        <a:t>(⊕</a:t>
                      </a:r>
                      <a:r>
                        <a:rPr lang="sv-SE" sz="2200" dirty="0">
                          <a:sym typeface="Wingdings 2" panose="05020102010507070707" pitchFamily="18" charset="2"/>
                        </a:rPr>
                        <a:t></a:t>
                      </a:r>
                      <a:r>
                        <a:rPr lang="sv-SE" sz="2200" dirty="0"/>
                        <a:t>)</a:t>
                      </a:r>
                      <a:endParaRPr lang="sv-SE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149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sv-SE" sz="2400" b="1" dirty="0">
                          <a:solidFill>
                            <a:schemeClr val="tx1"/>
                          </a:solidFill>
                        </a:rPr>
                        <a:t>Skolanpassning</a:t>
                      </a:r>
                      <a:endParaRPr lang="en-US" sz="22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1200"/>
                        </a:spcAft>
                      </a:pP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2200" dirty="0"/>
                        <a:t>(⊕</a:t>
                      </a:r>
                      <a:r>
                        <a:rPr lang="sv-SE" sz="2200" dirty="0">
                          <a:sym typeface="Wingdings 2" panose="05020102010507070707" pitchFamily="18" charset="2"/>
                        </a:rPr>
                        <a:t></a:t>
                      </a:r>
                      <a:r>
                        <a:rPr lang="sv-SE" sz="2200" dirty="0"/>
                        <a:t>)</a:t>
                      </a:r>
                      <a:endParaRPr lang="sv-SE" sz="22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Rektangel 4"/>
          <p:cNvSpPr/>
          <p:nvPr/>
        </p:nvSpPr>
        <p:spPr>
          <a:xfrm>
            <a:off x="172016" y="5062462"/>
            <a:ext cx="4572000" cy="29258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sv-SE" sz="1600" dirty="0"/>
              <a:t>(⊕</a:t>
            </a:r>
            <a:r>
              <a:rPr lang="sv-SE" sz="1600" dirty="0">
                <a:sym typeface="Wingdings 2" panose="05020102010507070707" pitchFamily="18" charset="2"/>
              </a:rPr>
              <a:t></a:t>
            </a:r>
            <a:r>
              <a:rPr lang="sv-SE" sz="1600" dirty="0"/>
              <a:t>) = Otillräckligt vetenskapligt stöd</a:t>
            </a:r>
          </a:p>
        </p:txBody>
      </p:sp>
      <p:sp>
        <p:nvSpPr>
          <p:cNvPr id="7" name="Rubrik 1"/>
          <p:cNvSpPr>
            <a:spLocks noGrp="1"/>
          </p:cNvSpPr>
          <p:nvPr>
            <p:ph type="title"/>
          </p:nvPr>
        </p:nvSpPr>
        <p:spPr>
          <a:xfrm>
            <a:off x="642796" y="552260"/>
            <a:ext cx="7585321" cy="887241"/>
          </a:xfrm>
        </p:spPr>
        <p:txBody>
          <a:bodyPr>
            <a:normAutofit/>
          </a:bodyPr>
          <a:lstStyle/>
          <a:p>
            <a:pPr algn="ctr"/>
            <a:r>
              <a:rPr lang="sv-SE" sz="3600" dirty="0"/>
              <a:t>Otillräckligt vetenskapligt stöd</a:t>
            </a:r>
          </a:p>
        </p:txBody>
      </p:sp>
    </p:spTree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0984" t="30468" r="44353" b="43195"/>
          <a:stretch>
            <a:fillRect/>
          </a:stretch>
        </p:blipFill>
        <p:spPr bwMode="auto">
          <a:xfrm>
            <a:off x="539544" y="1310054"/>
            <a:ext cx="7861398" cy="3693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65992" y="380219"/>
            <a:ext cx="8176845" cy="1080000"/>
          </a:xfrm>
        </p:spPr>
        <p:txBody>
          <a:bodyPr>
            <a:normAutofit/>
          </a:bodyPr>
          <a:lstStyle/>
          <a:p>
            <a:pPr algn="ctr"/>
            <a:r>
              <a:rPr lang="sv-SE" b="0" dirty="0"/>
              <a:t>Genomsnittlig kostnad per placering</a:t>
            </a:r>
            <a:endParaRPr lang="en-US" b="0" dirty="0"/>
          </a:p>
        </p:txBody>
      </p:sp>
      <p:sp>
        <p:nvSpPr>
          <p:cNvPr id="6" name="Rektangel med rundade hörn 5"/>
          <p:cNvSpPr/>
          <p:nvPr/>
        </p:nvSpPr>
        <p:spPr>
          <a:xfrm>
            <a:off x="6981094" y="2382716"/>
            <a:ext cx="1011115" cy="360484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7" name="Rektangel med rundade hörn 6"/>
          <p:cNvSpPr/>
          <p:nvPr/>
        </p:nvSpPr>
        <p:spPr>
          <a:xfrm>
            <a:off x="7036780" y="4618893"/>
            <a:ext cx="1011115" cy="360484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Rektangel med rundade hörn 7"/>
          <p:cNvSpPr/>
          <p:nvPr/>
        </p:nvSpPr>
        <p:spPr>
          <a:xfrm>
            <a:off x="6992819" y="3132994"/>
            <a:ext cx="1011115" cy="360484"/>
          </a:xfrm>
          <a:prstGeom prst="roundRect">
            <a:avLst/>
          </a:prstGeom>
          <a:solidFill>
            <a:schemeClr val="accent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61026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5291" t="53222" r="18838" b="25840"/>
          <a:stretch>
            <a:fillRect/>
          </a:stretch>
        </p:blipFill>
        <p:spPr bwMode="auto">
          <a:xfrm>
            <a:off x="198633" y="1671892"/>
            <a:ext cx="8681599" cy="245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310552" y="450556"/>
            <a:ext cx="8462512" cy="921044"/>
          </a:xfrm>
        </p:spPr>
        <p:txBody>
          <a:bodyPr>
            <a:noAutofit/>
          </a:bodyPr>
          <a:lstStyle/>
          <a:p>
            <a:r>
              <a:rPr lang="sv-SE" sz="2800" b="0" dirty="0"/>
              <a:t>Låst avdelning: </a:t>
            </a:r>
            <a:r>
              <a:rPr lang="sv-SE" sz="2600" b="0" dirty="0"/>
              <a:t>Hypotetisk kostnadsbesparing för en ungdom i TFCO jämfört med HVB och särskilda ungdomshem</a:t>
            </a:r>
            <a:r>
              <a:rPr lang="sv-SE" sz="2800" b="0" dirty="0"/>
              <a:t/>
            </a:r>
            <a:br>
              <a:rPr lang="sv-SE" sz="2800" b="0" dirty="0"/>
            </a:br>
            <a:endParaRPr lang="en-US" sz="2800" b="0" dirty="0"/>
          </a:p>
        </p:txBody>
      </p:sp>
      <p:sp>
        <p:nvSpPr>
          <p:cNvPr id="5" name="textruta 4"/>
          <p:cNvSpPr txBox="1"/>
          <p:nvPr/>
        </p:nvSpPr>
        <p:spPr>
          <a:xfrm>
            <a:off x="1679332" y="4809393"/>
            <a:ext cx="60315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222D9C"/>
                </a:solidFill>
              </a:rPr>
              <a:t>Baserat på resultatet från den svenska utvärderingen av 46 ungdomar </a:t>
            </a:r>
            <a:r>
              <a:rPr lang="en-US" sz="2000" dirty="0">
                <a:solidFill>
                  <a:srgbClr val="222D9C"/>
                </a:solidFill>
                <a:latin typeface="Calibri"/>
              </a:rPr>
              <a:t>= </a:t>
            </a:r>
            <a:r>
              <a:rPr lang="en-US" sz="2000" dirty="0">
                <a:solidFill>
                  <a:srgbClr val="222D9C"/>
                </a:solidFill>
              </a:rPr>
              <a:t>TFCO innebar 64 dagar färre på låst placering / ungdom. Låst avdelning kostar 8 100 / dag</a:t>
            </a:r>
          </a:p>
        </p:txBody>
      </p:sp>
      <p:sp>
        <p:nvSpPr>
          <p:cNvPr id="6" name="Rektangel med rundade hörn 5"/>
          <p:cNvSpPr/>
          <p:nvPr/>
        </p:nvSpPr>
        <p:spPr>
          <a:xfrm>
            <a:off x="3332287" y="3675184"/>
            <a:ext cx="1837590" cy="348542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10" name="Rektangel med rundade hörn 9"/>
          <p:cNvSpPr/>
          <p:nvPr/>
        </p:nvSpPr>
        <p:spPr>
          <a:xfrm>
            <a:off x="5814648" y="3678115"/>
            <a:ext cx="2010505" cy="348542"/>
          </a:xfrm>
          <a:prstGeom prst="roundRect">
            <a:avLst/>
          </a:prstGeom>
          <a:solidFill>
            <a:schemeClr val="accent1">
              <a:alpha val="12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 err="1">
              <a:solidFill>
                <a:schemeClr val="tx1"/>
              </a:solidFill>
            </a:endParaRPr>
          </a:p>
        </p:txBody>
      </p:sp>
      <p:sp>
        <p:nvSpPr>
          <p:cNvPr id="8" name="Rektangel: rundade hörn 13">
            <a:extLst>
              <a:ext uri="{FF2B5EF4-FFF2-40B4-BE49-F238E27FC236}">
                <a16:creationId xmlns:a16="http://schemas.microsoft.com/office/drawing/2014/main" xmlns="" id="{20C87C3B-D7C8-42B7-AA2C-AD1110D51F54}"/>
              </a:ext>
            </a:extLst>
          </p:cNvPr>
          <p:cNvSpPr/>
          <p:nvPr/>
        </p:nvSpPr>
        <p:spPr>
          <a:xfrm>
            <a:off x="1971999" y="4568474"/>
            <a:ext cx="5305331" cy="1497500"/>
          </a:xfrm>
          <a:prstGeom prst="roundRect">
            <a:avLst/>
          </a:prstGeom>
          <a:solidFill>
            <a:srgbClr val="222D9C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24000" tIns="288000" rIns="216000" bIns="72000" rtlCol="0" anchor="ctr"/>
          <a:lstStyle/>
          <a:p>
            <a:pPr algn="ctr"/>
            <a:r>
              <a:rPr lang="sv-SE" sz="2400" dirty="0">
                <a:solidFill>
                  <a:schemeClr val="bg1"/>
                </a:solidFill>
              </a:rPr>
              <a:t>…exklusive besparingar för minskad </a:t>
            </a:r>
            <a:r>
              <a:rPr lang="sv-SE" sz="2400" dirty="0">
                <a:solidFill>
                  <a:srgbClr val="FFFF00"/>
                </a:solidFill>
              </a:rPr>
              <a:t>kriminalitet</a:t>
            </a:r>
            <a:r>
              <a:rPr lang="sv-SE" sz="2400" dirty="0">
                <a:solidFill>
                  <a:schemeClr val="bg1"/>
                </a:solidFill>
              </a:rPr>
              <a:t>, </a:t>
            </a:r>
            <a:r>
              <a:rPr lang="sv-SE" sz="2400" dirty="0">
                <a:solidFill>
                  <a:srgbClr val="FFFF00"/>
                </a:solidFill>
              </a:rPr>
              <a:t>narkotikamissbruk</a:t>
            </a:r>
            <a:r>
              <a:rPr lang="sv-SE" sz="2400" dirty="0">
                <a:solidFill>
                  <a:schemeClr val="bg1"/>
                </a:solidFill>
              </a:rPr>
              <a:t> samt bättre </a:t>
            </a:r>
            <a:r>
              <a:rPr lang="sv-SE" sz="2400" dirty="0">
                <a:solidFill>
                  <a:srgbClr val="FFFF00"/>
                </a:solidFill>
              </a:rPr>
              <a:t>psykisk hälsa </a:t>
            </a:r>
          </a:p>
          <a:p>
            <a:pPr algn="ctr"/>
            <a:endParaRPr lang="sv-SE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9266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743200" y="240737"/>
            <a:ext cx="6068655" cy="921044"/>
          </a:xfrm>
        </p:spPr>
        <p:txBody>
          <a:bodyPr>
            <a:noAutofit/>
          </a:bodyPr>
          <a:lstStyle/>
          <a:p>
            <a:r>
              <a:rPr lang="sv-SE" sz="2800" b="0" dirty="0"/>
              <a:t>Exempel på samhällskostnader för ungdomar med beteendeproblem</a:t>
            </a:r>
            <a:br>
              <a:rPr lang="sv-SE" sz="2800" b="0" dirty="0"/>
            </a:br>
            <a:endParaRPr lang="en-US" sz="2800" b="0" dirty="0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7D8E9D78-3F56-428A-9AF7-3978EDCC1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734" t="25562" r="26775" b="2188"/>
          <a:stretch/>
        </p:blipFill>
        <p:spPr>
          <a:xfrm>
            <a:off x="417252" y="654742"/>
            <a:ext cx="1928190" cy="2448000"/>
          </a:xfrm>
          <a:prstGeom prst="rect">
            <a:avLst/>
          </a:prstGeom>
          <a:ln w="1587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06374A9A-EBFE-45AB-A299-A41EB7E7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1340" t="23437" r="27169" b="4312"/>
          <a:stretch/>
        </p:blipFill>
        <p:spPr>
          <a:xfrm>
            <a:off x="417252" y="3428657"/>
            <a:ext cx="1928190" cy="2448000"/>
          </a:xfrm>
          <a:prstGeom prst="rect">
            <a:avLst/>
          </a:prstGeom>
          <a:ln w="1905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Platshållare för innehåll 2">
            <a:extLst>
              <a:ext uri="{FF2B5EF4-FFF2-40B4-BE49-F238E27FC236}">
                <a16:creationId xmlns:a16="http://schemas.microsoft.com/office/drawing/2014/main" xmlns="" id="{2704CAF2-98BB-4B51-943C-CC9D6D1E8C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0" y="1520978"/>
            <a:ext cx="5948127" cy="2000096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271463" indent="-271463">
              <a:spcBef>
                <a:spcPts val="0"/>
              </a:spcBef>
              <a:spcAft>
                <a:spcPts val="600"/>
              </a:spcAft>
            </a:pPr>
            <a:r>
              <a:rPr lang="sv-SE" sz="2200" dirty="0"/>
              <a:t>80 ungdomar: institutionsvård</a:t>
            </a:r>
          </a:p>
          <a:p>
            <a:pPr marL="271463" indent="-271463">
              <a:spcBef>
                <a:spcPts val="0"/>
              </a:spcBef>
              <a:spcAft>
                <a:spcPts val="600"/>
              </a:spcAft>
            </a:pPr>
            <a:r>
              <a:rPr lang="sv-SE" sz="2200" dirty="0"/>
              <a:t>61%  dömda för brott = 144 000:- </a:t>
            </a:r>
          </a:p>
          <a:p>
            <a:pPr marL="271463" indent="-271463">
              <a:spcBef>
                <a:spcPts val="0"/>
              </a:spcBef>
              <a:spcAft>
                <a:spcPts val="600"/>
              </a:spcAft>
            </a:pPr>
            <a:r>
              <a:rPr lang="sv-SE" sz="2200" dirty="0"/>
              <a:t>20%  psykiatrisk vård / missbruksvård = 33 000:-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271463" algn="l"/>
              </a:tabLst>
            </a:pPr>
            <a:r>
              <a:rPr lang="sv-SE" sz="2200" dirty="0"/>
              <a:t>	</a:t>
            </a:r>
            <a:r>
              <a:rPr lang="sv-SE" sz="2200" b="1" dirty="0">
                <a:solidFill>
                  <a:srgbClr val="C00000"/>
                </a:solidFill>
              </a:rPr>
              <a:t>Summa = 177 000 per ungdom (2 år)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xmlns="" id="{4BDD5161-C7A7-453C-908B-C0BD30BAD5AA}"/>
              </a:ext>
            </a:extLst>
          </p:cNvPr>
          <p:cNvSpPr txBox="1">
            <a:spLocks/>
          </p:cNvSpPr>
          <p:nvPr/>
        </p:nvSpPr>
        <p:spPr>
          <a:xfrm>
            <a:off x="2743200" y="4300358"/>
            <a:ext cx="6029607" cy="19384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86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90600" indent="-185738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6813" indent="-176213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spcBef>
                <a:spcPts val="0"/>
              </a:spcBef>
              <a:spcAft>
                <a:spcPts val="600"/>
              </a:spcAft>
              <a:tabLst>
                <a:tab pos="271463" algn="l"/>
              </a:tabLst>
            </a:pPr>
            <a:r>
              <a:rPr lang="sv-SE" sz="2200" dirty="0"/>
              <a:t>156 ungdomar: öppenvård (placering = 47 % )  </a:t>
            </a:r>
          </a:p>
          <a:p>
            <a:pPr marL="271463" indent="-271463">
              <a:spcBef>
                <a:spcPts val="0"/>
              </a:spcBef>
              <a:spcAft>
                <a:spcPts val="600"/>
              </a:spcAft>
              <a:tabLst>
                <a:tab pos="271463" algn="l"/>
              </a:tabLst>
            </a:pPr>
            <a:r>
              <a:rPr lang="sv-SE" sz="2200" dirty="0"/>
              <a:t>69%  dömda för brott = 375 000:- </a:t>
            </a:r>
          </a:p>
          <a:p>
            <a:pPr marL="271463" indent="-271463">
              <a:spcBef>
                <a:spcPts val="0"/>
              </a:spcBef>
              <a:spcAft>
                <a:spcPts val="600"/>
              </a:spcAft>
              <a:tabLst>
                <a:tab pos="271463" algn="l"/>
              </a:tabLst>
            </a:pPr>
            <a:r>
              <a:rPr lang="sv-SE" sz="2200" dirty="0"/>
              <a:t>38%  psykiatrisk vård / missbruksvård = 32 000:-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  <a:tabLst>
                <a:tab pos="271463" algn="l"/>
              </a:tabLst>
            </a:pPr>
            <a:r>
              <a:rPr lang="sv-SE" sz="2200" dirty="0"/>
              <a:t>	</a:t>
            </a:r>
            <a:r>
              <a:rPr lang="sv-SE" sz="2200" b="1" dirty="0">
                <a:solidFill>
                  <a:srgbClr val="C00000"/>
                </a:solidFill>
              </a:rPr>
              <a:t>Summa = 407 000 per ungdom (5 år)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sv-SE" sz="22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xmlns="" id="{9970E942-CDC4-4365-99D9-E4D2BC3F7EB4}"/>
              </a:ext>
            </a:extLst>
          </p:cNvPr>
          <p:cNvSpPr txBox="1"/>
          <p:nvPr/>
        </p:nvSpPr>
        <p:spPr>
          <a:xfrm>
            <a:off x="1069402" y="1979558"/>
            <a:ext cx="623889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sz="2200" dirty="0">
                <a:solidFill>
                  <a:schemeClr val="tx1"/>
                </a:solidFill>
              </a:rPr>
              <a:t>2 år</a:t>
            </a:r>
          </a:p>
        </p:txBody>
      </p:sp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E9840607-7ADA-4676-B073-3BC30C7584B0}"/>
              </a:ext>
            </a:extLst>
          </p:cNvPr>
          <p:cNvSpPr txBox="1"/>
          <p:nvPr/>
        </p:nvSpPr>
        <p:spPr>
          <a:xfrm>
            <a:off x="1069402" y="4741993"/>
            <a:ext cx="623889" cy="4308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v-SE" sz="2200" dirty="0">
                <a:solidFill>
                  <a:schemeClr val="tx1"/>
                </a:solidFill>
              </a:rPr>
              <a:t>5 år</a:t>
            </a:r>
          </a:p>
        </p:txBody>
      </p:sp>
    </p:spTree>
    <p:extLst>
      <p:ext uri="{BB962C8B-B14F-4D97-AF65-F5344CB8AC3E}">
        <p14:creationId xmlns:p14="http://schemas.microsoft.com/office/powerpoint/2010/main" xmlns="" val="4785959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74009" y="522389"/>
            <a:ext cx="7344000" cy="1080000"/>
          </a:xfrm>
        </p:spPr>
        <p:txBody>
          <a:bodyPr>
            <a:normAutofit/>
          </a:bodyPr>
          <a:lstStyle/>
          <a:p>
            <a:r>
              <a:rPr lang="en-US" sz="4000" dirty="0" err="1"/>
              <a:t>Besparingar</a:t>
            </a:r>
            <a:r>
              <a:rPr lang="en-US" sz="4000" dirty="0"/>
              <a:t> </a:t>
            </a:r>
            <a:r>
              <a:rPr lang="en-US" sz="4000" dirty="0" err="1"/>
              <a:t>på</a:t>
            </a:r>
            <a:r>
              <a:rPr lang="en-US" sz="4000" dirty="0"/>
              <a:t> </a:t>
            </a:r>
            <a:r>
              <a:rPr lang="en-US" sz="4000" dirty="0" err="1"/>
              <a:t>lång</a:t>
            </a:r>
            <a:r>
              <a:rPr lang="en-US" sz="4000" dirty="0"/>
              <a:t> </a:t>
            </a:r>
            <a:r>
              <a:rPr lang="en-US" sz="4000" dirty="0" err="1"/>
              <a:t>sikt</a:t>
            </a:r>
            <a:endParaRPr lang="en-US" sz="40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88521" y="1702051"/>
            <a:ext cx="7643919" cy="427155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sv-SE" dirty="0"/>
              <a:t>Litteraturgranskning av 314 artiklar 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sv-SE" dirty="0"/>
              <a:t>En dansk modellbaserad kostnadsintäktsanalys uppfyllde krav på kvalitet och resultat som kan överföras till Sverige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sv-SE" dirty="0"/>
              <a:t>Enligt den </a:t>
            </a:r>
            <a:r>
              <a:rPr lang="sv-SE" u="sng" dirty="0"/>
              <a:t>sparar</a:t>
            </a:r>
            <a:r>
              <a:rPr lang="sv-SE" dirty="0"/>
              <a:t> TFCO  900 000 SEK per individ t o m 65 år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sv-SE" dirty="0"/>
              <a:t>Besparing för de 30-40 ungdomar som får TFCO </a:t>
            </a:r>
            <a:r>
              <a:rPr lang="sv-SE" dirty="0">
                <a:solidFill>
                  <a:srgbClr val="FF0000"/>
                </a:solidFill>
              </a:rPr>
              <a:t>= 31 </a:t>
            </a:r>
            <a:r>
              <a:rPr lang="sv-SE" dirty="0" err="1">
                <a:solidFill>
                  <a:srgbClr val="FF0000"/>
                </a:solidFill>
              </a:rPr>
              <a:t>milj</a:t>
            </a:r>
            <a:endParaRPr lang="sv-S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89780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Etiska aspekter</a:t>
            </a: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69009" y="3384223"/>
            <a:ext cx="3625285" cy="2415346"/>
          </a:xfrm>
          <a:prstGeom prst="rect">
            <a:avLst/>
          </a:prstGeom>
          <a:ln w="12700">
            <a:solidFill>
              <a:schemeClr val="bg2"/>
            </a:solidFill>
          </a:ln>
        </p:spPr>
      </p:pic>
    </p:spTree>
    <p:extLst>
      <p:ext uri="{BB962C8B-B14F-4D97-AF65-F5344CB8AC3E}">
        <p14:creationId xmlns:p14="http://schemas.microsoft.com/office/powerpoint/2010/main" xmlns="" val="95321197"/>
      </p:ext>
    </p:extLst>
  </p:cSld>
  <p:clrMapOvr>
    <a:masterClrMapping/>
  </p:clrMapOvr>
  <p:transition>
    <p:randomBar dir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6034" y="1729212"/>
            <a:ext cx="8061577" cy="35712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</a:pPr>
            <a:r>
              <a:rPr lang="sv-SE" sz="2400" dirty="0"/>
              <a:t>När samhället övertar föräldraansvaret (</a:t>
            </a:r>
            <a:r>
              <a:rPr lang="sv-SE" sz="2400" i="1" dirty="0"/>
              <a:t>in loco </a:t>
            </a:r>
            <a:r>
              <a:rPr lang="sv-SE" sz="2400" i="1" dirty="0" err="1"/>
              <a:t>parentis</a:t>
            </a:r>
            <a:r>
              <a:rPr lang="sv-SE" sz="2400" dirty="0"/>
              <a:t>) så finns en särskild skyldighet att tillgodose ungdomars </a:t>
            </a:r>
            <a:r>
              <a:rPr lang="sv-SE" sz="2400" dirty="0" smtClean="0"/>
              <a:t>bästa</a:t>
            </a:r>
            <a:endParaRPr lang="sv-SE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</a:pPr>
            <a:r>
              <a:rPr lang="sv-SE" dirty="0" smtClean="0"/>
              <a:t>Det </a:t>
            </a:r>
            <a:r>
              <a:rPr lang="sv-SE" dirty="0"/>
              <a:t>är inte självklart att det bästa är att använda insatser utan vetenskapligt stöd – de kan vara skadliga eller kränka </a:t>
            </a:r>
            <a:r>
              <a:rPr lang="sv-SE" dirty="0" smtClean="0"/>
              <a:t>barnet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</a:pPr>
            <a:r>
              <a:rPr lang="sv-SE" dirty="0" smtClean="0"/>
              <a:t>Det </a:t>
            </a:r>
            <a:r>
              <a:rPr lang="sv-SE" dirty="0" smtClean="0"/>
              <a:t>är ett etiskt problem att många av de </a:t>
            </a:r>
            <a:r>
              <a:rPr lang="sv-SE" dirty="0" err="1" smtClean="0"/>
              <a:t>behandlings-metoder</a:t>
            </a:r>
            <a:r>
              <a:rPr lang="sv-SE" dirty="0" smtClean="0"/>
              <a:t> som används i Sverige inte är utvärderade för institutionsvård </a:t>
            </a:r>
            <a:endParaRPr lang="sv-SE" dirty="0" smtClean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</a:pPr>
            <a:endParaRPr lang="sv-SE" sz="2400" dirty="0"/>
          </a:p>
        </p:txBody>
      </p:sp>
    </p:spTree>
    <p:extLst>
      <p:ext uri="{BB962C8B-B14F-4D97-AF65-F5344CB8AC3E}">
        <p14:creationId xmlns:p14="http://schemas.microsoft.com/office/powerpoint/2010/main" xmlns="" val="3732536572"/>
      </p:ext>
    </p:extLst>
  </p:cSld>
  <p:clrMapOvr>
    <a:masterClrMapping/>
  </p:clrMapOvr>
  <p:transition>
    <p:randomBar dir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778458" y="1475716"/>
            <a:ext cx="7951902" cy="4684912"/>
          </a:xfrm>
        </p:spPr>
        <p:txBody>
          <a:bodyPr>
            <a:noAutofit/>
          </a:bodyPr>
          <a:lstStyle/>
          <a:p>
            <a:pPr marL="361950" indent="-36195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sv-SE" sz="2500" dirty="0"/>
              <a:t>Minskar fortsatt kriminalitet och inlåsning (primära mått)</a:t>
            </a:r>
          </a:p>
          <a:p>
            <a:pPr marL="361950" indent="-36195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sv-SE" sz="2500" dirty="0"/>
              <a:t>Minskar narkotikaanvändning + kriminellt umgänge samt förbättrar psykisk hälsa (sekundära mått)</a:t>
            </a:r>
          </a:p>
          <a:p>
            <a:pPr marL="361950" indent="-36195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sv-SE" sz="2500" dirty="0"/>
              <a:t>Är kostnadsbesparande när man inräknar minskad risk för inlåsning, fortsatt kriminalitet mm</a:t>
            </a:r>
          </a:p>
          <a:p>
            <a:pPr marL="361950" indent="-36195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sv-SE" sz="2500" dirty="0"/>
              <a:t>Finns i Sverige sedan början av 2000-talet men är underutnyttjat (30-40 av 2 000)</a:t>
            </a:r>
          </a:p>
          <a:p>
            <a:pPr marL="361950" indent="-361950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sv-SE" sz="2500" dirty="0"/>
              <a:t>Det är etiskt problem att inte flera ungdomar får tillgång till TFCO</a:t>
            </a:r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717718" y="552261"/>
            <a:ext cx="7460124" cy="724278"/>
          </a:xfrm>
        </p:spPr>
        <p:txBody>
          <a:bodyPr>
            <a:noAutofit/>
          </a:bodyPr>
          <a:lstStyle/>
          <a:p>
            <a:pPr algn="l">
              <a:spcAft>
                <a:spcPts val="600"/>
              </a:spcAft>
            </a:pPr>
            <a:r>
              <a:rPr lang="sv-SE" sz="4000" b="1">
                <a:solidFill>
                  <a:srgbClr val="005CAA"/>
                </a:solidFill>
              </a:rPr>
              <a:t>Sammanfattningsvis: TFCO</a:t>
            </a:r>
            <a:r>
              <a:rPr lang="sv-SE" sz="4000" b="1" dirty="0">
                <a:solidFill>
                  <a:srgbClr val="005CAA"/>
                </a:solidFill>
              </a:rPr>
              <a:t/>
            </a:r>
            <a:br>
              <a:rPr lang="sv-SE" sz="4000" b="1" dirty="0">
                <a:solidFill>
                  <a:srgbClr val="005CAA"/>
                </a:solidFill>
              </a:rPr>
            </a:br>
            <a:endParaRPr lang="sv-SE" sz="3000" dirty="0">
              <a:solidFill>
                <a:srgbClr val="005CA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774429"/>
      </p:ext>
    </p:extLst>
  </p:cSld>
  <p:clrMapOvr>
    <a:masterClrMapping/>
  </p:clrMapOvr>
  <p:transition>
    <p:randomBar dir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DD2AF04F-87D6-4CB5-AC91-15EF6B2B84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761" t="12382" r="32583" b="941"/>
          <a:stretch/>
        </p:blipFill>
        <p:spPr>
          <a:xfrm>
            <a:off x="7496269" y="4648168"/>
            <a:ext cx="1468244" cy="2047815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0" dist="190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986827" y="679010"/>
            <a:ext cx="7668285" cy="5130440"/>
          </a:xfrm>
        </p:spPr>
        <p:txBody>
          <a:bodyPr>
            <a:noAutofit/>
          </a:bodyPr>
          <a:lstStyle/>
          <a:p>
            <a:pPr marL="971550" indent="-971550">
              <a:spcBef>
                <a:spcPts val="0"/>
              </a:spcBef>
              <a:spcAft>
                <a:spcPts val="2250"/>
              </a:spcAft>
              <a:buNone/>
            </a:pPr>
            <a:r>
              <a:rPr lang="sv-SE" sz="2600" b="1" u="sng" dirty="0">
                <a:solidFill>
                  <a:srgbClr val="0070C0"/>
                </a:solidFill>
              </a:rPr>
              <a:t>Vision:</a:t>
            </a:r>
            <a:r>
              <a:rPr lang="sv-SE" sz="2600" b="1" dirty="0">
                <a:solidFill>
                  <a:srgbClr val="0070C0"/>
                </a:solidFill>
              </a:rPr>
              <a:t> Unga ska få insatser med dokumenterad effekt</a:t>
            </a:r>
          </a:p>
          <a:p>
            <a:pPr marL="339329" indent="-339329">
              <a:spcBef>
                <a:spcPts val="0"/>
              </a:spcBef>
              <a:spcAft>
                <a:spcPts val="2250"/>
              </a:spcAft>
              <a:buFont typeface="+mj-lt"/>
              <a:buAutoNum type="arabicPeriod"/>
            </a:pPr>
            <a:r>
              <a:rPr lang="sv-SE" dirty="0"/>
              <a:t>Regelmässig utredning av barnens sociala, psykiska och fysiska hälsa med standardiserade bedömningsmetoder</a:t>
            </a:r>
          </a:p>
          <a:p>
            <a:pPr marL="339329" indent="-339329">
              <a:spcBef>
                <a:spcPts val="0"/>
              </a:spcBef>
              <a:spcAft>
                <a:spcPts val="2250"/>
              </a:spcAft>
              <a:buFont typeface="+mj-lt"/>
              <a:buAutoNum type="arabicPeriod"/>
            </a:pPr>
            <a:r>
              <a:rPr lang="sv-SE" dirty="0"/>
              <a:t>Tillgång till evidensbaserade insatser</a:t>
            </a:r>
          </a:p>
          <a:p>
            <a:pPr marL="339329" indent="-339329">
              <a:spcBef>
                <a:spcPts val="0"/>
              </a:spcBef>
              <a:spcAft>
                <a:spcPts val="2250"/>
              </a:spcAft>
              <a:buFont typeface="+mj-lt"/>
              <a:buAutoNum type="arabicPeriod"/>
            </a:pPr>
            <a:r>
              <a:rPr lang="sv-SE" dirty="0"/>
              <a:t>Rutiner för att granska icke-evidensbaserade insatsers för- och nackdelar</a:t>
            </a:r>
          </a:p>
          <a:p>
            <a:pPr marL="339329" indent="-339329">
              <a:spcBef>
                <a:spcPts val="0"/>
              </a:spcBef>
              <a:spcAft>
                <a:spcPts val="2250"/>
              </a:spcAft>
              <a:buFont typeface="+mj-lt"/>
              <a:buAutoNum type="arabicPeriod"/>
            </a:pPr>
            <a:r>
              <a:rPr lang="sv-SE" dirty="0"/>
              <a:t>Rutiner för att på ett ordnat sätt införa, behålla och avveckla insatser</a:t>
            </a:r>
          </a:p>
          <a:p>
            <a:pPr marL="339329" indent="-339329">
              <a:spcBef>
                <a:spcPts val="0"/>
              </a:spcBef>
              <a:buFont typeface="+mj-lt"/>
              <a:buAutoNum type="arabicPeriod"/>
            </a:pPr>
            <a:r>
              <a:rPr lang="sv-SE" dirty="0"/>
              <a:t>Rutiner för att evidens ska få ökad betydelse </a:t>
            </a:r>
          </a:p>
          <a:p>
            <a:pPr marL="338138" indent="23813">
              <a:spcBef>
                <a:spcPts val="0"/>
              </a:spcBef>
              <a:spcAft>
                <a:spcPts val="1800"/>
              </a:spcAft>
              <a:buNone/>
            </a:pPr>
            <a:r>
              <a:rPr lang="sv-SE" dirty="0"/>
              <a:t>vid val av insats</a:t>
            </a:r>
          </a:p>
          <a:p>
            <a:pPr marL="385763" indent="-385763"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66306957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23528" y="901748"/>
            <a:ext cx="2716822" cy="5118802"/>
          </a:xfr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outerShdw blurRad="254000" dist="254000" dir="2700000" sx="1000" sy="1000" algn="ctr" rotWithShape="0">
              <a:srgbClr val="000000"/>
            </a:outerShdw>
          </a:effectLst>
        </p:spPr>
        <p:txBody>
          <a:bodyPr tIns="180000">
            <a:noAutofit/>
          </a:bodyPr>
          <a:lstStyle/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1800" b="1" dirty="0"/>
              <a:t>Traditionellt familjehem</a:t>
            </a:r>
            <a:endParaRPr lang="sv-SE" sz="1800" dirty="0"/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1800" dirty="0"/>
              <a:t>Omsorg i en hemlik miljö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1800" b="1" dirty="0">
                <a:solidFill>
                  <a:srgbClr val="005CAA"/>
                </a:solidFill>
              </a:rPr>
              <a:t>Ingen direkt utbildning av familjehemsföräldrar 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1800" dirty="0"/>
              <a:t>Ett eller få barn placerade</a:t>
            </a:r>
          </a:p>
          <a:p>
            <a:pPr marL="176213" indent="-176213">
              <a:spcBef>
                <a:spcPts val="0"/>
              </a:spcBef>
              <a:spcAft>
                <a:spcPts val="2900"/>
              </a:spcAft>
              <a:buNone/>
            </a:pPr>
            <a:r>
              <a:rPr lang="sv-SE" sz="1800" b="1" dirty="0">
                <a:solidFill>
                  <a:srgbClr val="005CAA"/>
                </a:solidFill>
              </a:rPr>
              <a:t>Fokus ”vanligt” familjeliv</a:t>
            </a:r>
          </a:p>
          <a:p>
            <a:pPr marL="0" indent="0">
              <a:spcBef>
                <a:spcPts val="0"/>
              </a:spcBef>
              <a:spcAft>
                <a:spcPts val="3400"/>
              </a:spcAft>
              <a:buNone/>
            </a:pPr>
            <a:r>
              <a:rPr lang="sv-SE" sz="1800" dirty="0"/>
              <a:t>Ingen uttalad teoretisk behandlingsmetodik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sv-SE" sz="1800" b="1" dirty="0">
                <a:solidFill>
                  <a:srgbClr val="005CAA"/>
                </a:solidFill>
              </a:rPr>
              <a:t>Ej inlåsning</a:t>
            </a:r>
          </a:p>
          <a:p>
            <a:pPr marL="176213" indent="-176213">
              <a:spcBef>
                <a:spcPts val="0"/>
              </a:spcBef>
              <a:spcAft>
                <a:spcPts val="1800"/>
              </a:spcAft>
              <a:buNone/>
            </a:pPr>
            <a:endParaRPr lang="sv-SE" sz="1800" b="1" dirty="0">
              <a:solidFill>
                <a:srgbClr val="005CAA"/>
              </a:solidFill>
            </a:endParaRPr>
          </a:p>
          <a:p>
            <a:pPr marL="176213" indent="-176213">
              <a:spcAft>
                <a:spcPts val="1800"/>
              </a:spcAft>
            </a:pPr>
            <a:endParaRPr lang="en-US" sz="1800" dirty="0"/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3143736" y="913323"/>
            <a:ext cx="2835727" cy="510974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  <a:effectLst>
            <a:outerShdw blurRad="254000" dist="254000" dir="2700000" sx="1000" sy="1000" algn="ctr" rotWithShape="0">
              <a:srgbClr val="000000"/>
            </a:outerShdw>
          </a:effectLst>
        </p:spPr>
        <p:txBody>
          <a:bodyPr vert="horz" lIns="91440" tIns="180000" rIns="91440" bIns="45720" rtlCol="0">
            <a:noAutofit/>
          </a:bodyPr>
          <a:lstStyle/>
          <a:p>
            <a:pPr algn="ctr">
              <a:spcAft>
                <a:spcPts val="1800"/>
              </a:spcAft>
            </a:pPr>
            <a:r>
              <a:rPr lang="sv-SE" b="1" dirty="0"/>
              <a:t>Behandlingsfamilj</a:t>
            </a:r>
            <a:endParaRPr lang="sv-SE" dirty="0"/>
          </a:p>
          <a:p>
            <a:pPr lvl="0">
              <a:spcAft>
                <a:spcPts val="1800"/>
              </a:spcAft>
            </a:pPr>
            <a:r>
              <a:rPr lang="sv-SE" dirty="0"/>
              <a:t>Omsorg i hemlik miljö</a:t>
            </a:r>
          </a:p>
          <a:p>
            <a:pPr>
              <a:spcAft>
                <a:spcPts val="1800"/>
              </a:spcAft>
            </a:pPr>
            <a:r>
              <a:rPr lang="sv-SE" b="1" dirty="0">
                <a:solidFill>
                  <a:srgbClr val="005CAA"/>
                </a:solidFill>
              </a:rPr>
              <a:t>Utbildade familjehem + behandlingsteam</a:t>
            </a:r>
          </a:p>
          <a:p>
            <a:pPr>
              <a:spcAft>
                <a:spcPts val="1800"/>
              </a:spcAft>
            </a:pPr>
            <a:r>
              <a:rPr lang="sv-SE" dirty="0"/>
              <a:t>Ett placerat barn </a:t>
            </a:r>
          </a:p>
          <a:p>
            <a:pPr>
              <a:spcAft>
                <a:spcPts val="800"/>
              </a:spcAft>
            </a:pPr>
            <a:r>
              <a:rPr lang="sv-SE" b="1" dirty="0">
                <a:solidFill>
                  <a:srgbClr val="005CAA"/>
                </a:solidFill>
              </a:rPr>
              <a:t>Behandling främst utanför hemmet </a:t>
            </a:r>
          </a:p>
          <a:p>
            <a:pPr marL="11113" indent="-11113">
              <a:spcAft>
                <a:spcPts val="1200"/>
              </a:spcAft>
              <a:defRPr/>
            </a:pPr>
            <a:r>
              <a:rPr lang="sv-SE" dirty="0"/>
              <a:t>Teoretisk grund/metodik i socialinlärningsteori och familjesystemisk teori</a:t>
            </a:r>
          </a:p>
          <a:p>
            <a:pPr>
              <a:spcAft>
                <a:spcPts val="1800"/>
              </a:spcAft>
            </a:pPr>
            <a:r>
              <a:rPr lang="sv-SE" b="1" dirty="0">
                <a:solidFill>
                  <a:srgbClr val="005CAA"/>
                </a:solidFill>
              </a:rPr>
              <a:t>Ej inlåsning</a:t>
            </a:r>
          </a:p>
          <a:p>
            <a:pPr>
              <a:spcAft>
                <a:spcPts val="1800"/>
              </a:spcAft>
            </a:pPr>
            <a:endParaRPr lang="sv-SE" b="1" dirty="0">
              <a:solidFill>
                <a:srgbClr val="005CAA"/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1800"/>
              </a:spcAft>
              <a:defRPr/>
            </a:pPr>
            <a:endParaRPr lang="en-US" dirty="0"/>
          </a:p>
          <a:p>
            <a:pPr>
              <a:spcAft>
                <a:spcPts val="1800"/>
              </a:spcAft>
            </a:pPr>
            <a:endParaRPr lang="sv-SE" dirty="0"/>
          </a:p>
          <a:p>
            <a:pPr marL="342900" marR="0" lvl="0" indent="-342900" algn="l" defTabSz="914400" rtl="0" eaLnBrk="1" fontAlgn="auto" latinLnBrk="0" hangingPunct="1">
              <a:spcBef>
                <a:spcPct val="2000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Platshållare för innehåll 2"/>
          <p:cNvSpPr txBox="1">
            <a:spLocks/>
          </p:cNvSpPr>
          <p:nvPr/>
        </p:nvSpPr>
        <p:spPr>
          <a:xfrm>
            <a:off x="6084168" y="919853"/>
            <a:ext cx="2803484" cy="5091642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solidFill>
              <a:schemeClr val="tx1"/>
            </a:solidFill>
          </a:ln>
          <a:effectLst>
            <a:outerShdw blurRad="254000" dist="254000" dir="2700000" sx="1000" sy="1000" algn="ctr" rotWithShape="0">
              <a:srgbClr val="000000"/>
            </a:outerShdw>
          </a:effectLst>
        </p:spPr>
        <p:txBody>
          <a:bodyPr vert="horz" lIns="91440" tIns="180000" rIns="72000" bIns="45720" rtlCol="0">
            <a:noAutofit/>
          </a:bodyPr>
          <a:lstStyle/>
          <a:p>
            <a:pPr algn="ctr">
              <a:spcAft>
                <a:spcPts val="1800"/>
              </a:spcAft>
            </a:pPr>
            <a:r>
              <a:rPr lang="sv-SE" b="1" dirty="0"/>
              <a:t>Institution</a:t>
            </a:r>
          </a:p>
          <a:p>
            <a:pPr>
              <a:spcAft>
                <a:spcPts val="1800"/>
              </a:spcAft>
            </a:pPr>
            <a:r>
              <a:rPr lang="sv-SE" dirty="0"/>
              <a:t>Omsorg på institution</a:t>
            </a:r>
          </a:p>
          <a:p>
            <a:pPr>
              <a:spcAft>
                <a:spcPts val="3800"/>
              </a:spcAft>
            </a:pPr>
            <a:r>
              <a:rPr lang="sv-SE" b="1" dirty="0">
                <a:solidFill>
                  <a:srgbClr val="005CAA"/>
                </a:solidFill>
              </a:rPr>
              <a:t>Professionella behandlare </a:t>
            </a:r>
          </a:p>
          <a:p>
            <a:pPr>
              <a:spcAft>
                <a:spcPts val="1800"/>
              </a:spcAft>
            </a:pPr>
            <a:r>
              <a:rPr lang="sv-SE" dirty="0"/>
              <a:t>Behandling i grupp</a:t>
            </a:r>
          </a:p>
          <a:p>
            <a:pPr>
              <a:spcAft>
                <a:spcPts val="3000"/>
              </a:spcAft>
            </a:pPr>
            <a:r>
              <a:rPr lang="sv-SE" b="1" dirty="0">
                <a:solidFill>
                  <a:srgbClr val="005CAA"/>
                </a:solidFill>
              </a:rPr>
              <a:t>Behandling på institutionen</a:t>
            </a:r>
          </a:p>
          <a:p>
            <a:pPr>
              <a:spcAft>
                <a:spcPts val="3400"/>
              </a:spcAft>
            </a:pPr>
            <a:r>
              <a:rPr lang="sv-SE" dirty="0"/>
              <a:t>Teoretisk grund / metodik varierar bland institutioner</a:t>
            </a:r>
          </a:p>
          <a:p>
            <a:pPr>
              <a:spcAft>
                <a:spcPts val="1600"/>
              </a:spcAft>
            </a:pPr>
            <a:r>
              <a:rPr lang="sv-SE" b="1" dirty="0">
                <a:solidFill>
                  <a:srgbClr val="005CAA"/>
                </a:solidFill>
              </a:rPr>
              <a:t>HVB ej inlåsning, särskilda ungdomshem har 90% låsta avdelningar </a:t>
            </a:r>
          </a:p>
          <a:p>
            <a:pPr>
              <a:spcAft>
                <a:spcPts val="1800"/>
              </a:spcAft>
            </a:pPr>
            <a:endParaRPr lang="sv-SE" dirty="0"/>
          </a:p>
          <a:p>
            <a:pPr>
              <a:spcAft>
                <a:spcPts val="1800"/>
              </a:spcAft>
            </a:pPr>
            <a:endParaRPr lang="sv-SE" dirty="0"/>
          </a:p>
        </p:txBody>
      </p:sp>
      <p:cxnSp>
        <p:nvCxnSpPr>
          <p:cNvPr id="8" name="Rak 7"/>
          <p:cNvCxnSpPr/>
          <p:nvPr/>
        </p:nvCxnSpPr>
        <p:spPr>
          <a:xfrm>
            <a:off x="552261" y="1131683"/>
            <a:ext cx="2272422" cy="4698749"/>
          </a:xfrm>
          <a:prstGeom prst="line">
            <a:avLst/>
          </a:prstGeom>
          <a:ln w="1270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ak 9"/>
          <p:cNvCxnSpPr>
            <a:cxnSpLocks/>
          </p:cNvCxnSpPr>
          <p:nvPr/>
        </p:nvCxnSpPr>
        <p:spPr>
          <a:xfrm flipH="1">
            <a:off x="596590" y="1131683"/>
            <a:ext cx="2085279" cy="4698749"/>
          </a:xfrm>
          <a:prstGeom prst="line">
            <a:avLst/>
          </a:prstGeom>
          <a:ln w="127000" cap="rnd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ubrik 1"/>
          <p:cNvSpPr>
            <a:spLocks noGrp="1"/>
          </p:cNvSpPr>
          <p:nvPr>
            <p:ph type="title"/>
          </p:nvPr>
        </p:nvSpPr>
        <p:spPr>
          <a:xfrm>
            <a:off x="669957" y="135802"/>
            <a:ext cx="7972882" cy="5884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005CAA"/>
                </a:solidFill>
              </a:rPr>
              <a:t>När ungdomar inte kan bo kvar hemma</a:t>
            </a:r>
          </a:p>
        </p:txBody>
      </p:sp>
      <p:sp>
        <p:nvSpPr>
          <p:cNvPr id="15" name="Rektangel med rundade hörn 5">
            <a:extLst>
              <a:ext uri="{FF2B5EF4-FFF2-40B4-BE49-F238E27FC236}">
                <a16:creationId xmlns:a16="http://schemas.microsoft.com/office/drawing/2014/main" xmlns="" id="{87ED3D54-26F4-4E38-9912-5C4977746F16}"/>
              </a:ext>
            </a:extLst>
          </p:cNvPr>
          <p:cNvSpPr/>
          <p:nvPr/>
        </p:nvSpPr>
        <p:spPr>
          <a:xfrm>
            <a:off x="968804" y="1072145"/>
            <a:ext cx="1276454" cy="973938"/>
          </a:xfrm>
          <a:prstGeom prst="roundRect">
            <a:avLst/>
          </a:prstGeom>
          <a:solidFill>
            <a:srgbClr val="005CAA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400"/>
              </a:spcAft>
            </a:pPr>
            <a:r>
              <a:rPr lang="sv-SE" sz="2400" dirty="0"/>
              <a:t>57% avbrott </a:t>
            </a:r>
          </a:p>
        </p:txBody>
      </p:sp>
    </p:spTree>
    <p:extLst>
      <p:ext uri="{BB962C8B-B14F-4D97-AF65-F5344CB8AC3E}">
        <p14:creationId xmlns:p14="http://schemas.microsoft.com/office/powerpoint/2010/main" xmlns="" val="2580077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/>
          <p:cNvSpPr>
            <a:spLocks noGrp="1"/>
          </p:cNvSpPr>
          <p:nvPr>
            <p:ph type="title"/>
          </p:nvPr>
        </p:nvSpPr>
        <p:spPr>
          <a:xfrm>
            <a:off x="424254" y="544153"/>
            <a:ext cx="2890664" cy="678064"/>
          </a:xfrm>
        </p:spPr>
        <p:txBody>
          <a:bodyPr>
            <a:normAutofit fontScale="90000"/>
          </a:bodyPr>
          <a:lstStyle/>
          <a:p>
            <a:pPr algn="l"/>
            <a:r>
              <a:rPr lang="sv-SE" sz="4200" b="1" dirty="0">
                <a:solidFill>
                  <a:srgbClr val="005CAA"/>
                </a:solidFill>
              </a:rPr>
              <a:t>Sakkunniga </a:t>
            </a:r>
          </a:p>
        </p:txBody>
      </p:sp>
      <p:sp>
        <p:nvSpPr>
          <p:cNvPr id="9" name="textruta 8"/>
          <p:cNvSpPr txBox="1"/>
          <p:nvPr/>
        </p:nvSpPr>
        <p:spPr>
          <a:xfrm>
            <a:off x="4949961" y="1898392"/>
            <a:ext cx="1564071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400" b="1" dirty="0">
              <a:solidFill>
                <a:prstClr val="black"/>
              </a:solidFill>
            </a:endParaRPr>
          </a:p>
          <a:p>
            <a:r>
              <a:rPr lang="sv-SE" sz="1500" dirty="0"/>
              <a:t>Christian Munthe</a:t>
            </a:r>
          </a:p>
          <a:p>
            <a:r>
              <a:rPr lang="sv-SE" sz="1400" dirty="0">
                <a:solidFill>
                  <a:srgbClr val="005CAA"/>
                </a:solidFill>
              </a:rPr>
              <a:t>Professor i praktisk filosofi Göteborg                                                                  </a:t>
            </a:r>
            <a:r>
              <a:rPr lang="sv-SE" sz="1400" b="1" dirty="0">
                <a:solidFill>
                  <a:srgbClr val="005CAA"/>
                </a:solidFill>
              </a:rPr>
              <a:t>	</a:t>
            </a:r>
            <a:endParaRPr lang="sv-SE" sz="1400" dirty="0">
              <a:solidFill>
                <a:srgbClr val="005CAA"/>
              </a:solidFill>
            </a:endParaRPr>
          </a:p>
        </p:txBody>
      </p:sp>
      <p:pic>
        <p:nvPicPr>
          <p:cNvPr id="2" name="Bildobjekt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87" t="4252" r="11339" b="12756"/>
          <a:stretch>
            <a:fillRect/>
          </a:stretch>
        </p:blipFill>
        <p:spPr>
          <a:xfrm>
            <a:off x="6844607" y="742385"/>
            <a:ext cx="1309654" cy="1332428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16" name="Bildobjekt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98" r="11811" b="21935"/>
          <a:stretch>
            <a:fillRect/>
          </a:stretch>
        </p:blipFill>
        <p:spPr>
          <a:xfrm>
            <a:off x="3322622" y="721895"/>
            <a:ext cx="1325830" cy="1385727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17" name="Bildobjekt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88" t="12577" r="16750" b="24186"/>
          <a:stretch>
            <a:fillRect/>
          </a:stretch>
        </p:blipFill>
        <p:spPr>
          <a:xfrm>
            <a:off x="5009505" y="721895"/>
            <a:ext cx="1345410" cy="1382444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sp>
        <p:nvSpPr>
          <p:cNvPr id="18" name="textruta 17"/>
          <p:cNvSpPr txBox="1"/>
          <p:nvPr/>
        </p:nvSpPr>
        <p:spPr>
          <a:xfrm>
            <a:off x="3211597" y="2090889"/>
            <a:ext cx="161738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1500" dirty="0"/>
              <a:t>Martin Bergström </a:t>
            </a:r>
            <a:endParaRPr lang="sv-SE" sz="1500" b="1" dirty="0">
              <a:solidFill>
                <a:prstClr val="black"/>
              </a:solidFill>
            </a:endParaRPr>
          </a:p>
          <a:p>
            <a:r>
              <a:rPr lang="sv-SE" sz="1400" dirty="0">
                <a:solidFill>
                  <a:srgbClr val="005CAA"/>
                </a:solidFill>
              </a:rPr>
              <a:t>Docent i socialt arbete Lund                                                                  </a:t>
            </a:r>
            <a:r>
              <a:rPr lang="sv-SE" sz="1400" b="1" dirty="0">
                <a:solidFill>
                  <a:srgbClr val="C00000"/>
                </a:solidFill>
              </a:rPr>
              <a:t>	</a:t>
            </a:r>
            <a:endParaRPr lang="sv-SE" sz="1400" dirty="0">
              <a:solidFill>
                <a:prstClr val="black"/>
              </a:solidFill>
            </a:endParaRPr>
          </a:p>
        </p:txBody>
      </p:sp>
      <p:sp>
        <p:nvSpPr>
          <p:cNvPr id="19" name="textruta 18"/>
          <p:cNvSpPr txBox="1"/>
          <p:nvPr/>
        </p:nvSpPr>
        <p:spPr>
          <a:xfrm>
            <a:off x="6742545" y="1831111"/>
            <a:ext cx="192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v-SE" sz="1500" b="1" dirty="0">
              <a:solidFill>
                <a:prstClr val="black"/>
              </a:solidFill>
            </a:endParaRPr>
          </a:p>
          <a:p>
            <a:r>
              <a:rPr lang="sv-SE" sz="1500" dirty="0">
                <a:solidFill>
                  <a:prstClr val="black"/>
                </a:solidFill>
              </a:rPr>
              <a:t>Ingegerd Wirtberg</a:t>
            </a:r>
            <a:r>
              <a:rPr lang="sv-SE" sz="1400" dirty="0">
                <a:solidFill>
                  <a:srgbClr val="C00000"/>
                </a:solidFill>
              </a:rPr>
              <a:t>                                                                              </a:t>
            </a:r>
          </a:p>
          <a:p>
            <a:r>
              <a:rPr lang="sv-SE" sz="1400" dirty="0">
                <a:solidFill>
                  <a:schemeClr val="tx2"/>
                </a:solidFill>
              </a:rPr>
              <a:t>Docent i psykologi </a:t>
            </a:r>
          </a:p>
          <a:p>
            <a:r>
              <a:rPr lang="sv-SE" sz="1400" dirty="0">
                <a:solidFill>
                  <a:schemeClr val="tx2"/>
                </a:solidFill>
              </a:rPr>
              <a:t>Lund</a:t>
            </a:r>
          </a:p>
        </p:txBody>
      </p:sp>
      <p:sp>
        <p:nvSpPr>
          <p:cNvPr id="10" name="Rubrik 1"/>
          <p:cNvSpPr txBox="1">
            <a:spLocks/>
          </p:cNvSpPr>
          <p:nvPr/>
        </p:nvSpPr>
        <p:spPr>
          <a:xfrm>
            <a:off x="193841" y="3808286"/>
            <a:ext cx="3128781" cy="97194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Externa granskare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3200" b="1" i="0" u="none" strike="noStrike" kern="1200" cap="none" spc="0" normalizeH="0" baseline="0" noProof="0" dirty="0">
                <a:ln>
                  <a:noFill/>
                </a:ln>
                <a:solidFill>
                  <a:srgbClr val="005CAA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av rapporten</a:t>
            </a:r>
            <a:endParaRPr kumimoji="0" lang="sv-SE" sz="2000" b="1" i="1" u="none" strike="noStrike" kern="1200" cap="none" spc="0" normalizeH="0" baseline="0" noProof="0" dirty="0">
              <a:ln>
                <a:noFill/>
              </a:ln>
              <a:solidFill>
                <a:srgbClr val="005CAA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6844607" y="5321901"/>
            <a:ext cx="182211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sv-SE" sz="1500" dirty="0"/>
              <a:t>Bo </a:t>
            </a:r>
            <a:r>
              <a:rPr lang="sv-SE" sz="1500" dirty="0" err="1"/>
              <a:t>Vinnerljung</a:t>
            </a:r>
            <a:endParaRPr lang="sv-SE" sz="1500" dirty="0"/>
          </a:p>
          <a:p>
            <a:pPr lvl="0">
              <a:defRPr/>
            </a:pPr>
            <a:r>
              <a:rPr lang="sv-SE" sz="1400" dirty="0"/>
              <a:t>professor emeritus i socialt arbete vid Stockholms universitet</a:t>
            </a:r>
            <a:endParaRPr kumimoji="0" lang="sv-S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3195873" y="5400556"/>
            <a:ext cx="1683945" cy="9848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500" dirty="0"/>
              <a:t>Cecilia Andrée Löfholm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sv-SE" sz="1400" dirty="0"/>
              <a:t>Fil Dr. Statens Institutionsstyrelse</a:t>
            </a:r>
            <a:endParaRPr kumimoji="0" lang="sv-SE" altLang="sv-SE" sz="14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4905144" y="5373404"/>
            <a:ext cx="1837401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500" dirty="0"/>
              <a:t>Terje Ogden </a:t>
            </a:r>
          </a:p>
          <a:p>
            <a:r>
              <a:rPr lang="sv-SE" sz="1400" dirty="0"/>
              <a:t>professor i psykologi vid Universitetet i Oslo.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Bildobjekt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898" r="19067" b="13016"/>
          <a:stretch>
            <a:fillRect/>
          </a:stretch>
        </p:blipFill>
        <p:spPr>
          <a:xfrm>
            <a:off x="5048238" y="3896884"/>
            <a:ext cx="1376179" cy="1460558"/>
          </a:xfrm>
          <a:prstGeom prst="rect">
            <a:avLst/>
          </a:prstGeom>
          <a:ln w="12700">
            <a:noFill/>
          </a:ln>
          <a:effectLst/>
        </p:spPr>
      </p:pic>
      <p:pic>
        <p:nvPicPr>
          <p:cNvPr id="15" name="Bildobjekt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162" t="9528" r="4581" b="26997"/>
          <a:stretch>
            <a:fillRect/>
          </a:stretch>
        </p:blipFill>
        <p:spPr>
          <a:xfrm>
            <a:off x="6877809" y="3849138"/>
            <a:ext cx="1393266" cy="1478826"/>
          </a:xfrm>
          <a:prstGeom prst="rect">
            <a:avLst/>
          </a:prstGeom>
          <a:ln w="12700">
            <a:solidFill>
              <a:schemeClr val="bg2"/>
            </a:solidFill>
          </a:ln>
          <a:effectLst/>
        </p:spPr>
      </p:pic>
      <p:pic>
        <p:nvPicPr>
          <p:cNvPr id="20" name="Picture 2" descr="Bildresultat för cecilia andree löfholm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 l="13228" b="5669"/>
          <a:stretch>
            <a:fillRect/>
          </a:stretch>
        </p:blipFill>
        <p:spPr bwMode="auto">
          <a:xfrm>
            <a:off x="3301554" y="3916496"/>
            <a:ext cx="1358363" cy="14766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62537003"/>
      </p:ext>
    </p:extLst>
  </p:cSld>
  <p:clrMapOvr>
    <a:masterClrMapping/>
  </p:clrMapOvr>
  <p:transition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EF723D89-0B76-40B1-B32A-A1247C84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593" y="1860341"/>
            <a:ext cx="2308324" cy="810431"/>
          </a:xfrm>
        </p:spPr>
        <p:txBody>
          <a:bodyPr>
            <a:normAutofit fontScale="90000"/>
          </a:bodyPr>
          <a:lstStyle/>
          <a:p>
            <a:pPr algn="ctr"/>
            <a:r>
              <a:rPr lang="sv-SE" sz="4000" dirty="0"/>
              <a:t>SBU:s kansli</a:t>
            </a:r>
            <a:br>
              <a:rPr lang="sv-SE" sz="4000" dirty="0"/>
            </a:br>
            <a:r>
              <a:rPr lang="sv-SE" dirty="0"/>
              <a:t/>
            </a:r>
            <a:br>
              <a:rPr lang="sv-SE" dirty="0"/>
            </a:br>
            <a:endParaRPr lang="sv-SE" dirty="0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xmlns="" id="{2E7221E4-81A0-4810-81A9-6C31CAC77F2F}"/>
              </a:ext>
            </a:extLst>
          </p:cNvPr>
          <p:cNvSpPr txBox="1"/>
          <p:nvPr/>
        </p:nvSpPr>
        <p:spPr>
          <a:xfrm>
            <a:off x="3496906" y="3476314"/>
            <a:ext cx="1676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Therese Åström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Bitr. 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projektledare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xmlns="" id="{99B454AB-C2BB-4F08-A450-3E3A9F7EC9B3}"/>
              </a:ext>
            </a:extLst>
          </p:cNvPr>
          <p:cNvSpPr/>
          <p:nvPr/>
        </p:nvSpPr>
        <p:spPr>
          <a:xfrm>
            <a:off x="2362090" y="3476312"/>
            <a:ext cx="15121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Knut Sundell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Projektledare 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C9544752-32F6-4A57-881C-41F7850B58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2" r="1502"/>
          <a:stretch/>
        </p:blipFill>
        <p:spPr>
          <a:xfrm>
            <a:off x="2651895" y="1924194"/>
            <a:ext cx="1044000" cy="1395789"/>
          </a:xfrm>
          <a:prstGeom prst="rect">
            <a:avLst/>
          </a:prstGeom>
          <a:ln w="1270">
            <a:noFill/>
          </a:ln>
          <a:effectLst>
            <a:outerShdw blurRad="1270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72625118-5501-41DB-971C-4FA2BE580B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" t="2" r="130" b="1453"/>
          <a:stretch/>
        </p:blipFill>
        <p:spPr>
          <a:xfrm>
            <a:off x="3833850" y="1924194"/>
            <a:ext cx="1002284" cy="1440000"/>
          </a:xfrm>
          <a:prstGeom prst="rect">
            <a:avLst/>
          </a:prstGeom>
          <a:ln w="3175">
            <a:noFill/>
          </a:ln>
          <a:effectLst>
            <a:outerShdw blurRad="127000" dist="63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00CD1B77-9962-4DA1-9CC3-FA28F938B81C}"/>
              </a:ext>
            </a:extLst>
          </p:cNvPr>
          <p:cNvSpPr txBox="1"/>
          <p:nvPr/>
        </p:nvSpPr>
        <p:spPr>
          <a:xfrm>
            <a:off x="7556046" y="3439836"/>
            <a:ext cx="2249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Ann Kristine Jonsson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Informationsspecialist</a:t>
            </a: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xmlns="" id="{F713129C-F44F-4871-9C99-E40B55ED1E5B}"/>
              </a:ext>
            </a:extLst>
          </p:cNvPr>
          <p:cNvSpPr/>
          <p:nvPr/>
        </p:nvSpPr>
        <p:spPr>
          <a:xfrm>
            <a:off x="6123864" y="3445527"/>
            <a:ext cx="1487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Kickan  Håkansson</a:t>
            </a: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/>
            </a:r>
            <a:b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</a:b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Projektadministratör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xmlns="" id="{D4D06B2D-F2A8-4B68-8288-6413DFB69B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329" t="9522" r="31734" b="54476"/>
          <a:stretch/>
        </p:blipFill>
        <p:spPr>
          <a:xfrm>
            <a:off x="6262075" y="1924194"/>
            <a:ext cx="1116000" cy="1440000"/>
          </a:xfrm>
          <a:prstGeom prst="rect">
            <a:avLst/>
          </a:prstGeom>
          <a:ln w="12700">
            <a:noFill/>
          </a:ln>
          <a:effectLst>
            <a:outerShdw blurRad="127000" dist="63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xmlns="" id="{60ACAF02-FF91-4B08-8DDF-E06FE9218C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52" t="4528" r="23204" b="52167"/>
          <a:stretch/>
        </p:blipFill>
        <p:spPr>
          <a:xfrm>
            <a:off x="7564672" y="1924194"/>
            <a:ext cx="1116000" cy="1440000"/>
          </a:xfrm>
          <a:prstGeom prst="rect">
            <a:avLst/>
          </a:prstGeom>
          <a:ln w="12700">
            <a:noFill/>
          </a:ln>
          <a:effectLst>
            <a:outerShdw blurRad="127000" dist="63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7" name="Rektangel 16">
            <a:extLst>
              <a:ext uri="{FF2B5EF4-FFF2-40B4-BE49-F238E27FC236}">
                <a16:creationId xmlns:a16="http://schemas.microsoft.com/office/drawing/2014/main" xmlns="" id="{52C98859-EF78-4455-93F9-B1910D4AEE25}"/>
              </a:ext>
            </a:extLst>
          </p:cNvPr>
          <p:cNvSpPr/>
          <p:nvPr/>
        </p:nvSpPr>
        <p:spPr>
          <a:xfrm>
            <a:off x="5008159" y="3476313"/>
            <a:ext cx="1055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Johanna </a:t>
            </a:r>
            <a:r>
              <a:rPr kumimoji="0" lang="sv-SE" sz="1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Wiss</a:t>
            </a:r>
            <a:endParaRPr kumimoji="0" lang="sv-SE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v-SE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Hälsoekonom</a:t>
            </a:r>
            <a:endParaRPr kumimoji="0" lang="sv-SE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Bildobjekt 17">
            <a:extLst>
              <a:ext uri="{FF2B5EF4-FFF2-40B4-BE49-F238E27FC236}">
                <a16:creationId xmlns:a16="http://schemas.microsoft.com/office/drawing/2014/main" xmlns="" id="{9B7A5017-079A-468E-AA44-952FEF3A2C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33" t="8486" r="31204" b="55711"/>
          <a:stretch/>
        </p:blipFill>
        <p:spPr>
          <a:xfrm>
            <a:off x="4959707" y="1924194"/>
            <a:ext cx="1152000" cy="1440000"/>
          </a:xfrm>
          <a:prstGeom prst="rect">
            <a:avLst/>
          </a:prstGeom>
          <a:ln>
            <a:noFill/>
          </a:ln>
          <a:effectLst>
            <a:outerShdw blurRad="127000" dist="63500" dir="27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3383628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3" grpId="0"/>
      <p:bldP spid="14" grpId="0"/>
      <p:bldP spid="1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9888" y="600026"/>
            <a:ext cx="7344000" cy="2256058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SBU UTVÄRDERAR</a:t>
            </a:r>
            <a:br>
              <a:rPr lang="en-US" sz="4000" dirty="0"/>
            </a:br>
            <a:r>
              <a:rPr lang="en-US" sz="3100" dirty="0"/>
              <a:t>sedan 2015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xmlns="" id="{FC3D7934-4D1C-4D66-B7D0-9E83F42CC4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5827" t="19426" r="34843" b="3958"/>
          <a:stretch/>
        </p:blipFill>
        <p:spPr>
          <a:xfrm>
            <a:off x="179512" y="260648"/>
            <a:ext cx="2160240" cy="3028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0F32832E-016E-4545-9F20-3AF630429B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126" t="18747" r="28740" b="4425"/>
          <a:stretch/>
        </p:blipFill>
        <p:spPr>
          <a:xfrm>
            <a:off x="2387518" y="270273"/>
            <a:ext cx="2160240" cy="300989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20983" t="17507" r="40106" b="3928"/>
          <a:stretch/>
        </p:blipFill>
        <p:spPr bwMode="auto">
          <a:xfrm>
            <a:off x="4600875" y="260648"/>
            <a:ext cx="2160240" cy="30009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 l="33465" t="14173" r="34646" b="3634"/>
          <a:stretch>
            <a:fillRect/>
          </a:stretch>
        </p:blipFill>
        <p:spPr bwMode="auto">
          <a:xfrm>
            <a:off x="6804248" y="260648"/>
            <a:ext cx="2160240" cy="29996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/>
          <a:srcRect l="33858" t="17774" r="35630" b="4440"/>
          <a:stretch/>
        </p:blipFill>
        <p:spPr bwMode="auto">
          <a:xfrm>
            <a:off x="192320" y="3361795"/>
            <a:ext cx="2165869" cy="30174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DD2AF04F-87D6-4CB5-AC91-15EF6B2B84F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33737" t="12382" r="33155" b="1075"/>
          <a:stretch/>
        </p:blipFill>
        <p:spPr>
          <a:xfrm>
            <a:off x="2401990" y="3359395"/>
            <a:ext cx="2150759" cy="3023694"/>
          </a:xfrm>
          <a:prstGeom prst="rect">
            <a:avLst/>
          </a:prstGeom>
          <a:ln w="9525">
            <a:solidFill>
              <a:schemeClr val="tx1"/>
            </a:solidFill>
          </a:ln>
          <a:effectLst>
            <a:outerShdw blurRad="508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xmlns="" id="{0B6803A0-1E94-4A54-96B5-3615D66DCA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32283" t="12570" r="34449" b="1174"/>
          <a:stretch/>
        </p:blipFill>
        <p:spPr>
          <a:xfrm>
            <a:off x="4605509" y="3380873"/>
            <a:ext cx="2151426" cy="299925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87B6EAE5-2BD5-47CB-AC57-B8081358816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32677" t="12355" r="34252" b="691"/>
          <a:stretch/>
        </p:blipFill>
        <p:spPr>
          <a:xfrm>
            <a:off x="6808155" y="3385504"/>
            <a:ext cx="2172215" cy="299019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905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extruta 10">
            <a:extLst>
              <a:ext uri="{FF2B5EF4-FFF2-40B4-BE49-F238E27FC236}">
                <a16:creationId xmlns:a16="http://schemas.microsoft.com/office/drawing/2014/main" xmlns="" id="{35BB6F95-90A5-4C6E-AA3D-FF9176E8C8C3}"/>
              </a:ext>
            </a:extLst>
          </p:cNvPr>
          <p:cNvSpPr txBox="1"/>
          <p:nvPr/>
        </p:nvSpPr>
        <p:spPr>
          <a:xfrm rot="19572609">
            <a:off x="5026982" y="4957192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  <p:sp>
        <p:nvSpPr>
          <p:cNvPr id="14" name="textruta 13">
            <a:extLst>
              <a:ext uri="{FF2B5EF4-FFF2-40B4-BE49-F238E27FC236}">
                <a16:creationId xmlns:a16="http://schemas.microsoft.com/office/drawing/2014/main" xmlns="" id="{5D8E3F2C-5C61-4990-8389-AA05DBE2D3DE}"/>
              </a:ext>
            </a:extLst>
          </p:cNvPr>
          <p:cNvSpPr txBox="1"/>
          <p:nvPr/>
        </p:nvSpPr>
        <p:spPr>
          <a:xfrm rot="19572609">
            <a:off x="7220895" y="4879189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</p:spTree>
    <p:extLst>
      <p:ext uri="{BB962C8B-B14F-4D97-AF65-F5344CB8AC3E}">
        <p14:creationId xmlns:p14="http://schemas.microsoft.com/office/powerpoint/2010/main" xmlns="" val="46462702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874DB941-3765-45C5-A228-87C97D52E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SBU KOMMENTERAR</a:t>
            </a:r>
            <a:br>
              <a:rPr lang="sv-SE" dirty="0"/>
            </a:br>
            <a:r>
              <a:rPr lang="sv-SE" dirty="0"/>
              <a:t>sedan 2015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6581C193-E517-4A75-930D-E14A08DFB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3858" t="13811" r="34641" b="4057"/>
          <a:stretch/>
        </p:blipFill>
        <p:spPr>
          <a:xfrm>
            <a:off x="134053" y="303852"/>
            <a:ext cx="2194562" cy="30222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F17C2A3A-3CAB-450D-907A-AC59223BF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860" t="14381" r="35035" b="4215"/>
          <a:stretch/>
        </p:blipFill>
        <p:spPr>
          <a:xfrm>
            <a:off x="2386074" y="303852"/>
            <a:ext cx="2146433" cy="302180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026239CA-2404-465A-B503-F178F1CFEF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5834" t="19106" r="34638" b="3848"/>
          <a:stretch/>
        </p:blipFill>
        <p:spPr>
          <a:xfrm>
            <a:off x="4589966" y="303852"/>
            <a:ext cx="2165684" cy="302227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xmlns="" id="{6F397DB2-9D0A-47E3-AFCE-A568011F3B9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860" t="14018" r="35035" b="4294"/>
          <a:stretch/>
        </p:blipFill>
        <p:spPr>
          <a:xfrm>
            <a:off x="6801012" y="303852"/>
            <a:ext cx="2154660" cy="3024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xmlns="" id="{47EDAEDB-3DAE-42F6-8814-545986BEC91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5828" t="18749" r="34649" b="3482"/>
          <a:stretch/>
        </p:blipFill>
        <p:spPr>
          <a:xfrm>
            <a:off x="182182" y="3416028"/>
            <a:ext cx="2152172" cy="299788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B2ABF9FE-DB41-4A87-9E5D-E62D702C654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42126" t="19474" r="28346" b="3483"/>
          <a:stretch/>
        </p:blipFill>
        <p:spPr>
          <a:xfrm>
            <a:off x="2379509" y="3416028"/>
            <a:ext cx="2191449" cy="300001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57EB507B-478B-43AA-B6AB-980FBBF2B10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64" t="2115" r="1564" b="1194"/>
          <a:stretch/>
        </p:blipFill>
        <p:spPr>
          <a:xfrm>
            <a:off x="4631650" y="3422468"/>
            <a:ext cx="2124000" cy="3000156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xmlns="" id="{24D5A388-CE70-49A0-ACC7-2A49DB9D83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13" t="1413" r="853" b="1413"/>
          <a:stretch/>
        </p:blipFill>
        <p:spPr>
          <a:xfrm>
            <a:off x="6801012" y="3422468"/>
            <a:ext cx="2124000" cy="3006813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73F53EFF-2B89-477B-8EE4-34336F3F123E}"/>
              </a:ext>
            </a:extLst>
          </p:cNvPr>
          <p:cNvSpPr txBox="1"/>
          <p:nvPr/>
        </p:nvSpPr>
        <p:spPr>
          <a:xfrm rot="19572609">
            <a:off x="7220895" y="4879189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xmlns="" id="{915DAF4D-A273-4A61-BF32-294D1A29730F}"/>
              </a:ext>
            </a:extLst>
          </p:cNvPr>
          <p:cNvSpPr txBox="1"/>
          <p:nvPr/>
        </p:nvSpPr>
        <p:spPr>
          <a:xfrm rot="19572609">
            <a:off x="4989419" y="4925452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</p:spTree>
    <p:extLst>
      <p:ext uri="{BB962C8B-B14F-4D97-AF65-F5344CB8AC3E}">
        <p14:creationId xmlns:p14="http://schemas.microsoft.com/office/powerpoint/2010/main" xmlns="" val="19240707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027F87DE-4C8C-49BC-95AC-45803304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UPPLYSNINGSTJÄNST</a:t>
            </a:r>
            <a:br>
              <a:rPr lang="sv-SE" dirty="0"/>
            </a:br>
            <a:r>
              <a:rPr lang="sv-SE" dirty="0"/>
              <a:t>sedan 2015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EBC6BC40-37E5-4532-987D-A8F3D63A65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4249" t="14535" r="35043" b="4059"/>
          <a:stretch/>
        </p:blipFill>
        <p:spPr>
          <a:xfrm>
            <a:off x="196439" y="366354"/>
            <a:ext cx="2128980" cy="304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xmlns="" id="{EE8472A5-A8B3-4D9A-A390-7DC40F8925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3860" t="14387" r="34647" b="3484"/>
          <a:stretch/>
        </p:blipFill>
        <p:spPr>
          <a:xfrm>
            <a:off x="2373543" y="379466"/>
            <a:ext cx="2142874" cy="304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xmlns="" id="{E70C8E92-3EDF-411E-8358-991D2E1E2CD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3860" t="13811" r="34641" b="4057"/>
          <a:stretch/>
        </p:blipFill>
        <p:spPr>
          <a:xfrm>
            <a:off x="168286" y="3504232"/>
            <a:ext cx="2153482" cy="304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xmlns="" id="{B003E8E8-A634-4BC1-90E5-CF542F44E1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3860" t="14387" r="35433" b="3483"/>
          <a:stretch/>
        </p:blipFill>
        <p:spPr>
          <a:xfrm>
            <a:off x="2385184" y="3506237"/>
            <a:ext cx="2154656" cy="304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A7CFD7FB-8336-497E-9C4D-17CD26B0B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4449" t="14386" r="34449" b="3482"/>
          <a:stretch/>
        </p:blipFill>
        <p:spPr>
          <a:xfrm>
            <a:off x="4564541" y="366354"/>
            <a:ext cx="2152761" cy="304040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793E113F-48F4-4510-93C9-90A00B2B48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82116" y="3504232"/>
            <a:ext cx="2148244" cy="3036317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BE306D87-6D5A-40C9-A346-DA9FD383B3E8}"/>
              </a:ext>
            </a:extLst>
          </p:cNvPr>
          <p:cNvSpPr txBox="1"/>
          <p:nvPr/>
        </p:nvSpPr>
        <p:spPr>
          <a:xfrm rot="19572609">
            <a:off x="4983810" y="4966652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9863E92C-9B1D-4D48-8EF0-28E4F02CA1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33662" t="14022" r="35630" b="3846"/>
          <a:stretch/>
        </p:blipFill>
        <p:spPr>
          <a:xfrm>
            <a:off x="6778712" y="379466"/>
            <a:ext cx="2155738" cy="304040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20222789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xmlns="" id="{DA0779C9-AE49-450B-B395-2D3D8203B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SBU KARTLÄGGER &amp; BEREDER</a:t>
            </a:r>
            <a:br>
              <a:rPr lang="sv-SE" dirty="0"/>
            </a:br>
            <a:r>
              <a:rPr lang="sv-SE" dirty="0"/>
              <a:t>sedan 2015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xmlns="" id="{0D3FA47A-E37A-4984-A0C8-1991FA59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1143" t="15145" r="26973" b="3053"/>
          <a:stretch/>
        </p:blipFill>
        <p:spPr>
          <a:xfrm>
            <a:off x="1258573" y="175226"/>
            <a:ext cx="2120046" cy="300994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xmlns="" id="{EBC2F2B2-567F-4836-AA2B-11EDD56AF0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6244" y="3346475"/>
            <a:ext cx="2126736" cy="3009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xmlns="" id="{286AB539-BF0E-44D7-87A2-6E4807173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8231" y="3346475"/>
            <a:ext cx="2126736" cy="3009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xmlns="" id="{6D24CF19-1987-49D4-8586-9CA776F76F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8230" y="175226"/>
            <a:ext cx="2126737" cy="3009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5" name="textruta 14">
            <a:extLst>
              <a:ext uri="{FF2B5EF4-FFF2-40B4-BE49-F238E27FC236}">
                <a16:creationId xmlns:a16="http://schemas.microsoft.com/office/drawing/2014/main" xmlns="" id="{49A1A7E9-3342-4A2C-962F-77BFEC4A9BD2}"/>
              </a:ext>
            </a:extLst>
          </p:cNvPr>
          <p:cNvSpPr txBox="1"/>
          <p:nvPr/>
        </p:nvSpPr>
        <p:spPr>
          <a:xfrm rot="19572609">
            <a:off x="3934546" y="4948857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xmlns="" id="{F928DFBF-B195-46FC-9939-F22B838C34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41341" t="15501" r="26777" b="3408"/>
          <a:stretch/>
        </p:blipFill>
        <p:spPr>
          <a:xfrm>
            <a:off x="5704579" y="175226"/>
            <a:ext cx="2138401" cy="3009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xmlns="" id="{0684BD36-9CC5-4FF2-AE4D-396DAEAE0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793" y="3346475"/>
            <a:ext cx="2126736" cy="3009600"/>
          </a:xfrm>
          <a:prstGeom prst="rect">
            <a:avLst/>
          </a:prstGeom>
          <a:ln>
            <a:solidFill>
              <a:srgbClr val="000000"/>
            </a:solidFill>
          </a:ln>
          <a:effectLst>
            <a:outerShdw blurRad="254000" dist="127000" dir="27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xmlns="" id="{618B5397-9564-4511-8273-17334922B18C}"/>
              </a:ext>
            </a:extLst>
          </p:cNvPr>
          <p:cNvSpPr txBox="1"/>
          <p:nvPr/>
        </p:nvSpPr>
        <p:spPr>
          <a:xfrm rot="19572609">
            <a:off x="6068555" y="4948855"/>
            <a:ext cx="1408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srgbClr val="FF0000"/>
                </a:solidFill>
              </a:rPr>
              <a:t>Kommande</a:t>
            </a:r>
          </a:p>
        </p:txBody>
      </p:sp>
    </p:spTree>
    <p:extLst>
      <p:ext uri="{BB962C8B-B14F-4D97-AF65-F5344CB8AC3E}">
        <p14:creationId xmlns:p14="http://schemas.microsoft.com/office/powerpoint/2010/main" xmlns="" val="307300849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Platshållare för innehåll 3"/>
          <p:cNvGraphicFramePr>
            <a:graphicFrameLocks noGrp="1"/>
          </p:cNvGraphicFramePr>
          <p:nvPr>
            <p:ph idx="1"/>
          </p:nvPr>
        </p:nvGraphicFramePr>
        <p:xfrm>
          <a:off x="691884" y="531845"/>
          <a:ext cx="8089976" cy="5280483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85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6438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854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3854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804489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SBU</a:t>
                      </a:r>
                      <a:r>
                        <a:rPr lang="en-US" baseline="0" dirty="0"/>
                        <a:t> UTVÄRDERAR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SBU KOMMENTERAR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marL="36000" marT="36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UPPLYSNINGS-TJÄNST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Systematisk litteratursökning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 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Relevansgranskning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Kvalitetsgranskning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2818">
                <a:tc>
                  <a:txBody>
                    <a:bodyPr/>
                    <a:lstStyle/>
                    <a:p>
                      <a:r>
                        <a:rPr lang="en-US" sz="1800" dirty="0"/>
                        <a:t>Sammanvägning av resultat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Evidensgradering 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Etik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Ekonomiska aspekter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r>
                        <a:rPr lang="en-US" sz="1800" dirty="0"/>
                        <a:t>Brukar</a:t>
                      </a:r>
                      <a:r>
                        <a:rPr lang="en-US" sz="1800" baseline="0" dirty="0"/>
                        <a:t>medverkan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53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Praxis-beskrivning</a:t>
                      </a:r>
                      <a:endParaRPr lang="en-US" sz="1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500" dirty="0">
                          <a:solidFill>
                            <a:schemeClr val="tx1"/>
                          </a:solidFill>
                        </a:rPr>
                        <a:t>+</a:t>
                      </a: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500" dirty="0">
                        <a:solidFill>
                          <a:schemeClr val="tx1"/>
                        </a:solidFill>
                      </a:endParaRPr>
                    </a:p>
                  </a:txBody>
                  <a:tcPr marL="36000" marR="36000" marT="36000" marB="36000"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textruta 5">
            <a:extLst>
              <a:ext uri="{FF2B5EF4-FFF2-40B4-BE49-F238E27FC236}">
                <a16:creationId xmlns:a16="http://schemas.microsoft.com/office/drawing/2014/main" xmlns="" id="{15DED34B-92F5-46CA-A89F-ABF14F18544C}"/>
              </a:ext>
            </a:extLst>
          </p:cNvPr>
          <p:cNvSpPr txBox="1"/>
          <p:nvPr/>
        </p:nvSpPr>
        <p:spPr>
          <a:xfrm>
            <a:off x="4295376" y="1724180"/>
            <a:ext cx="50405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sv-SE" sz="160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sv-SE" sz="3500" dirty="0"/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47522824"/>
      </p:ext>
    </p:extLst>
  </p:cSld>
  <p:clrMapOvr>
    <a:masterClrMapping/>
  </p:clrMapOvr>
  <p:transition>
    <p:randomBar dir="vert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99" name="Rectangle 1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85003" y="552090"/>
            <a:ext cx="6918385" cy="4934310"/>
            <a:chOff x="-757" y="0"/>
            <a:chExt cx="61896" cy="34254"/>
          </a:xfrm>
        </p:grpSpPr>
        <p:sp>
          <p:nvSpPr>
            <p:cNvPr id="3" name="Rak pil 13"/>
            <p:cNvSpPr>
              <a:spLocks noChangeShapeType="1"/>
            </p:cNvSpPr>
            <p:nvPr/>
          </p:nvSpPr>
          <p:spPr bwMode="auto">
            <a:xfrm>
              <a:off x="30160" y="14396"/>
              <a:ext cx="0" cy="288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7325" name="Frihandsfigur 14"/>
            <p:cNvSpPr>
              <a:spLocks noEditPoints="1"/>
            </p:cNvSpPr>
            <p:nvPr/>
          </p:nvSpPr>
          <p:spPr bwMode="auto">
            <a:xfrm>
              <a:off x="22116" y="0"/>
              <a:ext cx="16871" cy="5593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92D05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Abstrakt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5 893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24" name="Frihandsfigur 15"/>
            <p:cNvSpPr>
              <a:spLocks noEditPoints="1"/>
            </p:cNvSpPr>
            <p:nvPr/>
          </p:nvSpPr>
          <p:spPr bwMode="auto">
            <a:xfrm>
              <a:off x="44249" y="233"/>
              <a:ext cx="16759" cy="5360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Exkluderade artiklar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5 728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23" name="Frihandsfigur 16"/>
            <p:cNvSpPr>
              <a:spLocks noEditPoints="1"/>
            </p:cNvSpPr>
            <p:nvPr/>
          </p:nvSpPr>
          <p:spPr bwMode="auto">
            <a:xfrm>
              <a:off x="22116" y="17476"/>
              <a:ext cx="16759" cy="6623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Relevanta fulltextartiklar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20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22" name="Frihandsfigur 17"/>
            <p:cNvSpPr>
              <a:spLocks noEditPoints="1"/>
            </p:cNvSpPr>
            <p:nvPr/>
          </p:nvSpPr>
          <p:spPr bwMode="auto">
            <a:xfrm>
              <a:off x="44240" y="8893"/>
              <a:ext cx="16618" cy="5965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Exkluderade fulltextartiklar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146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21" name="Frihandsfigur 18"/>
            <p:cNvSpPr>
              <a:spLocks noEditPoints="1"/>
            </p:cNvSpPr>
            <p:nvPr/>
          </p:nvSpPr>
          <p:spPr bwMode="auto">
            <a:xfrm>
              <a:off x="42527" y="28518"/>
              <a:ext cx="18612" cy="5729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Låg </a:t>
              </a:r>
              <a:r>
                <a:rPr kumimoji="0" lang="sv-SE" sz="16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studiekvalitet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2 studier (2artiklar)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20" name="Frihandsfigur 19"/>
            <p:cNvSpPr>
              <a:spLocks noEditPoints="1"/>
            </p:cNvSpPr>
            <p:nvPr/>
          </p:nvSpPr>
          <p:spPr bwMode="auto">
            <a:xfrm>
              <a:off x="-757" y="28530"/>
              <a:ext cx="20862" cy="5724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Hög </a:t>
              </a:r>
              <a:r>
                <a:rPr kumimoji="0" lang="sv-SE" sz="1600" b="0" i="0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studiekvalitet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0 studie</a:t>
              </a: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 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Rak pil 20"/>
            <p:cNvSpPr>
              <a:spLocks noChangeShapeType="1"/>
            </p:cNvSpPr>
            <p:nvPr/>
          </p:nvSpPr>
          <p:spPr bwMode="auto">
            <a:xfrm>
              <a:off x="30160" y="5593"/>
              <a:ext cx="0" cy="304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5" name="Rak pil 21"/>
            <p:cNvSpPr>
              <a:spLocks noChangeShapeType="1"/>
            </p:cNvSpPr>
            <p:nvPr/>
          </p:nvSpPr>
          <p:spPr bwMode="auto">
            <a:xfrm>
              <a:off x="39161" y="2880"/>
              <a:ext cx="4680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6" name="Rak pil 22"/>
            <p:cNvSpPr>
              <a:spLocks noChangeShapeType="1"/>
            </p:cNvSpPr>
            <p:nvPr/>
          </p:nvSpPr>
          <p:spPr bwMode="auto">
            <a:xfrm>
              <a:off x="30396" y="24090"/>
              <a:ext cx="0" cy="2557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7" name="Rak 56"/>
            <p:cNvSpPr>
              <a:spLocks noChangeShapeType="1"/>
            </p:cNvSpPr>
            <p:nvPr/>
          </p:nvSpPr>
          <p:spPr bwMode="auto">
            <a:xfrm flipV="1">
              <a:off x="9736" y="26288"/>
              <a:ext cx="42981" cy="13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8" name="Rak pil 57"/>
            <p:cNvSpPr>
              <a:spLocks noChangeShapeType="1"/>
            </p:cNvSpPr>
            <p:nvPr/>
          </p:nvSpPr>
          <p:spPr bwMode="auto">
            <a:xfrm>
              <a:off x="52378" y="26283"/>
              <a:ext cx="0" cy="2453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" name="Rak pil 58"/>
            <p:cNvSpPr>
              <a:spLocks noChangeShapeType="1"/>
            </p:cNvSpPr>
            <p:nvPr/>
          </p:nvSpPr>
          <p:spPr bwMode="auto">
            <a:xfrm flipH="1">
              <a:off x="10039" y="26662"/>
              <a:ext cx="0" cy="2089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97313" name="Frihandsfigur 59"/>
            <p:cNvSpPr>
              <a:spLocks noEditPoints="1"/>
            </p:cNvSpPr>
            <p:nvPr/>
          </p:nvSpPr>
          <p:spPr bwMode="auto">
            <a:xfrm>
              <a:off x="22116" y="8600"/>
              <a:ext cx="16759" cy="5881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Fulltext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166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7312" name="Frihandsfigur 60"/>
            <p:cNvSpPr>
              <a:spLocks noEditPoints="1"/>
            </p:cNvSpPr>
            <p:nvPr/>
          </p:nvSpPr>
          <p:spPr bwMode="auto">
            <a:xfrm>
              <a:off x="0" y="8143"/>
              <a:ext cx="16759" cy="6597"/>
            </a:xfrm>
            <a:custGeom>
              <a:avLst/>
              <a:gdLst>
                <a:gd name="T0" fmla="*/ 2147483646 w 7608"/>
                <a:gd name="T1" fmla="*/ 2147483646 h 2472"/>
                <a:gd name="T2" fmla="*/ 2147483646 w 7608"/>
                <a:gd name="T3" fmla="*/ 0 h 2472"/>
                <a:gd name="T4" fmla="*/ 2147483646 w 7608"/>
                <a:gd name="T5" fmla="*/ 0 h 2472"/>
                <a:gd name="T6" fmla="*/ 0 w 7608"/>
                <a:gd name="T7" fmla="*/ 2147483646 h 2472"/>
                <a:gd name="T8" fmla="*/ 0 w 7608"/>
                <a:gd name="T9" fmla="*/ 2147483646 h 2472"/>
                <a:gd name="T10" fmla="*/ 2147483646 w 7608"/>
                <a:gd name="T11" fmla="*/ 2147483646 h 2472"/>
                <a:gd name="T12" fmla="*/ 2147483646 w 7608"/>
                <a:gd name="T13" fmla="*/ 2147483646 h 2472"/>
                <a:gd name="T14" fmla="*/ 2147483646 w 7608"/>
                <a:gd name="T15" fmla="*/ 2147483646 h 2472"/>
                <a:gd name="T16" fmla="*/ 2147483646 w 7608"/>
                <a:gd name="T17" fmla="*/ 2147483646 h 2472"/>
                <a:gd name="T18" fmla="*/ 2147483646 w 7608"/>
                <a:gd name="T19" fmla="*/ 2147483646 h 2472"/>
                <a:gd name="T20" fmla="*/ 2147483646 w 7608"/>
                <a:gd name="T21" fmla="*/ 2147483646 h 2472"/>
                <a:gd name="T22" fmla="*/ 2147483646 w 7608"/>
                <a:gd name="T23" fmla="*/ 2147483646 h 2472"/>
                <a:gd name="T24" fmla="*/ 2147483646 w 7608"/>
                <a:gd name="T25" fmla="*/ 2147483646 h 2472"/>
                <a:gd name="T26" fmla="*/ 2147483646 w 7608"/>
                <a:gd name="T27" fmla="*/ 2147483646 h 2472"/>
                <a:gd name="T28" fmla="*/ 2147483646 w 7608"/>
                <a:gd name="T29" fmla="*/ 2147483646 h 2472"/>
                <a:gd name="T30" fmla="*/ 2147483646 w 7608"/>
                <a:gd name="T31" fmla="*/ 2147483646 h 2472"/>
                <a:gd name="T32" fmla="*/ 2147483646 w 7608"/>
                <a:gd name="T33" fmla="*/ 2147483646 h 2472"/>
                <a:gd name="T34" fmla="*/ 2147483646 w 7608"/>
                <a:gd name="T35" fmla="*/ 2147483646 h 247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608"/>
                <a:gd name="T55" fmla="*/ 0 h 2472"/>
                <a:gd name="T56" fmla="*/ 7608 w 7608"/>
                <a:gd name="T57" fmla="*/ 2472 h 247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608" h="2472">
                  <a:moveTo>
                    <a:pt x="7608" y="24"/>
                  </a:moveTo>
                  <a:cubicBezTo>
                    <a:pt x="7608" y="11"/>
                    <a:pt x="7598" y="0"/>
                    <a:pt x="7584" y="0"/>
                  </a:cubicBezTo>
                  <a:lnTo>
                    <a:pt x="24" y="0"/>
                  </a:lnTo>
                  <a:cubicBezTo>
                    <a:pt x="11" y="0"/>
                    <a:pt x="0" y="11"/>
                    <a:pt x="0" y="24"/>
                  </a:cubicBezTo>
                  <a:lnTo>
                    <a:pt x="0" y="2448"/>
                  </a:lnTo>
                  <a:cubicBezTo>
                    <a:pt x="0" y="2462"/>
                    <a:pt x="11" y="2472"/>
                    <a:pt x="24" y="2472"/>
                  </a:cubicBezTo>
                  <a:lnTo>
                    <a:pt x="7584" y="2472"/>
                  </a:lnTo>
                  <a:cubicBezTo>
                    <a:pt x="7598" y="2472"/>
                    <a:pt x="7608" y="2462"/>
                    <a:pt x="7608" y="2448"/>
                  </a:cubicBezTo>
                  <a:lnTo>
                    <a:pt x="7608" y="24"/>
                  </a:lnTo>
                  <a:close/>
                  <a:moveTo>
                    <a:pt x="7560" y="2448"/>
                  </a:moveTo>
                  <a:lnTo>
                    <a:pt x="7584" y="2424"/>
                  </a:lnTo>
                  <a:lnTo>
                    <a:pt x="24" y="2424"/>
                  </a:lnTo>
                  <a:lnTo>
                    <a:pt x="48" y="2448"/>
                  </a:lnTo>
                  <a:lnTo>
                    <a:pt x="48" y="24"/>
                  </a:lnTo>
                  <a:lnTo>
                    <a:pt x="24" y="48"/>
                  </a:lnTo>
                  <a:lnTo>
                    <a:pt x="7584" y="48"/>
                  </a:lnTo>
                  <a:lnTo>
                    <a:pt x="7560" y="24"/>
                  </a:lnTo>
                  <a:lnTo>
                    <a:pt x="7560" y="2448"/>
                  </a:lnTo>
                  <a:close/>
                </a:path>
              </a:pathLst>
            </a:custGeom>
            <a:solidFill>
              <a:srgbClr val="0000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Times New Roman" pitchFamily="18" charset="0"/>
                  <a:cs typeface="Arial" pitchFamily="34" charset="0"/>
                </a:rPr>
                <a:t>Handsökta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sv-SE" sz="16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  <a:ea typeface="MS Mincho" pitchFamily="49" charset="-128"/>
                  <a:cs typeface="Arial" pitchFamily="34" charset="0"/>
                </a:rPr>
                <a:t>0</a:t>
              </a:r>
              <a:endParaRPr kumimoji="0" lang="sv-SE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ak pil 61"/>
            <p:cNvSpPr>
              <a:spLocks noChangeShapeType="1"/>
            </p:cNvSpPr>
            <p:nvPr/>
          </p:nvSpPr>
          <p:spPr bwMode="auto">
            <a:xfrm>
              <a:off x="16911" y="11448"/>
              <a:ext cx="5052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  <p:sp>
          <p:nvSpPr>
            <p:cNvPr id="11" name="Rak pil 62"/>
            <p:cNvSpPr>
              <a:spLocks noChangeShapeType="1"/>
            </p:cNvSpPr>
            <p:nvPr/>
          </p:nvSpPr>
          <p:spPr bwMode="auto">
            <a:xfrm>
              <a:off x="38987" y="11434"/>
              <a:ext cx="5052" cy="0"/>
            </a:xfrm>
            <a:prstGeom prst="straightConnector1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arrow" w="med" len="med"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/>
            </a:p>
          </p:txBody>
        </p:sp>
      </p:grpSp>
      <p:sp>
        <p:nvSpPr>
          <p:cNvPr id="97328" name="Textruta 10"/>
          <p:cNvSpPr txBox="1">
            <a:spLocks/>
          </p:cNvSpPr>
          <p:nvPr/>
        </p:nvSpPr>
        <p:spPr bwMode="auto">
          <a:xfrm rot="10800000" flipV="1">
            <a:off x="3260785" y="4683962"/>
            <a:ext cx="2199735" cy="793811"/>
          </a:xfrm>
          <a:prstGeom prst="rect">
            <a:avLst/>
          </a:prstGeom>
          <a:noFill/>
          <a:ln w="222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Medelhög studiekvalitet</a:t>
            </a:r>
            <a:endParaRPr kumimoji="0" 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MS Mincho" pitchFamily="49" charset="-128"/>
                <a:cs typeface="Arial" pitchFamily="34" charset="0"/>
              </a:rPr>
              <a:t>8 studier (18 artiklar)</a:t>
            </a:r>
            <a:endParaRPr kumimoji="0" 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7329" name="Rectangle 49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7331" name="Rectangle 5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ktangel med rundade hörn 21"/>
          <p:cNvSpPr/>
          <p:nvPr/>
        </p:nvSpPr>
        <p:spPr>
          <a:xfrm>
            <a:off x="1761173" y="2197637"/>
            <a:ext cx="4942936" cy="1126970"/>
          </a:xfrm>
          <a:prstGeom prst="roundRect">
            <a:avLst/>
          </a:prstGeom>
          <a:ln w="15875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</a:rPr>
              <a:t>En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svensk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  <a:r>
              <a:rPr lang="en-US" sz="4000" dirty="0" err="1">
                <a:solidFill>
                  <a:schemeClr val="tx1"/>
                </a:solidFill>
              </a:rPr>
              <a:t>studie</a:t>
            </a:r>
            <a:r>
              <a:rPr lang="en-US" sz="4000" dirty="0">
                <a:solidFill>
                  <a:schemeClr val="tx1"/>
                </a:solidFill>
              </a:rPr>
              <a:t> </a:t>
            </a:r>
          </a:p>
        </p:txBody>
      </p:sp>
      <p:cxnSp>
        <p:nvCxnSpPr>
          <p:cNvPr id="52" name="Rak pil 51"/>
          <p:cNvCxnSpPr/>
          <p:nvPr/>
        </p:nvCxnSpPr>
        <p:spPr>
          <a:xfrm>
            <a:off x="4263716" y="4356478"/>
            <a:ext cx="13892" cy="36004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Rak 28"/>
          <p:cNvCxnSpPr/>
          <p:nvPr/>
        </p:nvCxnSpPr>
        <p:spPr>
          <a:xfrm>
            <a:off x="5918812" y="4495507"/>
            <a:ext cx="1475118" cy="1216325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ak 30"/>
          <p:cNvCxnSpPr/>
          <p:nvPr/>
        </p:nvCxnSpPr>
        <p:spPr>
          <a:xfrm flipH="1">
            <a:off x="5993383" y="4462864"/>
            <a:ext cx="1449239" cy="1293962"/>
          </a:xfrm>
          <a:prstGeom prst="line">
            <a:avLst/>
          </a:prstGeom>
          <a:ln w="1111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1712151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 5"/>
          <p:cNvGrpSpPr/>
          <p:nvPr/>
        </p:nvGrpSpPr>
        <p:grpSpPr>
          <a:xfrm>
            <a:off x="3320805" y="2491581"/>
            <a:ext cx="3889330" cy="2483626"/>
            <a:chOff x="2937222" y="2707405"/>
            <a:chExt cx="3439960" cy="2233763"/>
          </a:xfrm>
        </p:grpSpPr>
        <p:pic>
          <p:nvPicPr>
            <p:cNvPr id="3" name="Bildobjekt 2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37222" y="2744825"/>
              <a:ext cx="2196026" cy="2196026"/>
            </a:xfrm>
            <a:prstGeom prst="rect">
              <a:avLst/>
            </a:prstGeom>
          </p:spPr>
        </p:pic>
        <p:sp>
          <p:nvSpPr>
            <p:cNvPr id="4" name="Rektangel 3"/>
            <p:cNvSpPr/>
            <p:nvPr/>
          </p:nvSpPr>
          <p:spPr>
            <a:xfrm>
              <a:off x="5076056" y="2707405"/>
              <a:ext cx="1301126" cy="223376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sv-SE" sz="1600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Rak 6"/>
          <p:cNvCxnSpPr/>
          <p:nvPr/>
        </p:nvCxnSpPr>
        <p:spPr>
          <a:xfrm flipH="1">
            <a:off x="5642179" y="3557350"/>
            <a:ext cx="698740" cy="0"/>
          </a:xfrm>
          <a:prstGeom prst="line">
            <a:avLst/>
          </a:prstGeom>
          <a:ln w="25400">
            <a:solidFill>
              <a:srgbClr val="99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ruta 7"/>
          <p:cNvSpPr txBox="1"/>
          <p:nvPr/>
        </p:nvSpPr>
        <p:spPr>
          <a:xfrm>
            <a:off x="5824805" y="5101351"/>
            <a:ext cx="27564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tabLst>
                <a:tab pos="266700" algn="l"/>
              </a:tabLst>
            </a:pPr>
            <a:r>
              <a:rPr lang="sv-SE" sz="2000" b="1" dirty="0">
                <a:solidFill>
                  <a:prstClr val="black"/>
                </a:solidFill>
              </a:rPr>
              <a:t>Ekonomiska aspekter</a:t>
            </a:r>
            <a:endParaRPr lang="sv-SE" sz="1600" b="1" dirty="0">
              <a:solidFill>
                <a:prstClr val="black"/>
              </a:solidFill>
            </a:endParaRPr>
          </a:p>
          <a:p>
            <a:pPr>
              <a:tabLst>
                <a:tab pos="180975" algn="l"/>
              </a:tabLst>
            </a:pPr>
            <a:r>
              <a:rPr lang="sv-SE" sz="1400" b="1" dirty="0">
                <a:solidFill>
                  <a:prstClr val="black"/>
                </a:solidFill>
              </a:rPr>
              <a:t>	(systematisk litteraturöversikt)</a:t>
            </a:r>
          </a:p>
        </p:txBody>
      </p:sp>
      <p:cxnSp>
        <p:nvCxnSpPr>
          <p:cNvPr id="9" name="Rak 8"/>
          <p:cNvCxnSpPr/>
          <p:nvPr/>
        </p:nvCxnSpPr>
        <p:spPr>
          <a:xfrm flipH="1">
            <a:off x="5076056" y="2307302"/>
            <a:ext cx="864632" cy="761658"/>
          </a:xfrm>
          <a:prstGeom prst="line">
            <a:avLst/>
          </a:prstGeom>
          <a:ln w="25400">
            <a:solidFill>
              <a:srgbClr val="F87AE9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ruta 10"/>
          <p:cNvSpPr txBox="1"/>
          <p:nvPr/>
        </p:nvSpPr>
        <p:spPr>
          <a:xfrm>
            <a:off x="1439519" y="5089762"/>
            <a:ext cx="2539015" cy="617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tabLst>
                <a:tab pos="266700" algn="l"/>
              </a:tabLst>
            </a:pPr>
            <a:r>
              <a:rPr lang="sv-SE" sz="2000" b="1" dirty="0">
                <a:solidFill>
                  <a:prstClr val="black"/>
                </a:solidFill>
              </a:rPr>
              <a:t>Metoder som används i Sverige</a:t>
            </a:r>
          </a:p>
        </p:txBody>
      </p:sp>
      <p:sp>
        <p:nvSpPr>
          <p:cNvPr id="13" name="textruta 12"/>
          <p:cNvSpPr txBox="1"/>
          <p:nvPr/>
        </p:nvSpPr>
        <p:spPr>
          <a:xfrm>
            <a:off x="6407289" y="3267571"/>
            <a:ext cx="2472985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000" b="1" dirty="0">
                <a:solidFill>
                  <a:prstClr val="black"/>
                </a:solidFill>
              </a:rPr>
              <a:t>Effekter</a:t>
            </a:r>
            <a:endParaRPr lang="sv-SE" sz="1600" b="1" dirty="0">
              <a:solidFill>
                <a:prstClr val="black"/>
              </a:solidFill>
            </a:endParaRPr>
          </a:p>
          <a:p>
            <a:pPr>
              <a:tabLst>
                <a:tab pos="0" algn="l"/>
              </a:tabLst>
            </a:pPr>
            <a:r>
              <a:rPr lang="sv-SE" sz="1400" b="1" dirty="0">
                <a:solidFill>
                  <a:prstClr val="black"/>
                </a:solidFill>
              </a:rPr>
              <a:t>	(systematisk litteraturöversikt)</a:t>
            </a:r>
            <a:endParaRPr lang="sv-SE" sz="1400" b="1" i="1" dirty="0">
              <a:solidFill>
                <a:prstClr val="black"/>
              </a:solidFill>
            </a:endParaRPr>
          </a:p>
        </p:txBody>
      </p:sp>
      <p:cxnSp>
        <p:nvCxnSpPr>
          <p:cNvPr id="22" name="Rak 21"/>
          <p:cNvCxnSpPr/>
          <p:nvPr/>
        </p:nvCxnSpPr>
        <p:spPr>
          <a:xfrm>
            <a:off x="3275856" y="2420888"/>
            <a:ext cx="709548" cy="650116"/>
          </a:xfrm>
          <a:prstGeom prst="line">
            <a:avLst/>
          </a:prstGeom>
          <a:ln w="2540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ruta 23"/>
          <p:cNvSpPr txBox="1"/>
          <p:nvPr/>
        </p:nvSpPr>
        <p:spPr>
          <a:xfrm>
            <a:off x="5919086" y="1876095"/>
            <a:ext cx="2245295" cy="879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sv-SE" sz="2000" b="1" dirty="0"/>
              <a:t>Erfarenheter av </a:t>
            </a:r>
          </a:p>
          <a:p>
            <a:pPr>
              <a:lnSpc>
                <a:spcPct val="85000"/>
              </a:lnSpc>
            </a:pPr>
            <a:r>
              <a:rPr lang="sv-SE" sz="2000" b="1" dirty="0"/>
              <a:t>institutionsvård</a:t>
            </a:r>
          </a:p>
          <a:p>
            <a:pPr algn="ctr">
              <a:lnSpc>
                <a:spcPct val="85000"/>
              </a:lnSpc>
            </a:pPr>
            <a:endParaRPr lang="sv-SE" sz="2000" b="1" i="1" dirty="0">
              <a:solidFill>
                <a:prstClr val="black"/>
              </a:solidFill>
            </a:endParaRPr>
          </a:p>
        </p:txBody>
      </p:sp>
      <p:cxnSp>
        <p:nvCxnSpPr>
          <p:cNvPr id="26" name="Rak 25"/>
          <p:cNvCxnSpPr/>
          <p:nvPr/>
        </p:nvCxnSpPr>
        <p:spPr>
          <a:xfrm>
            <a:off x="2796119" y="3470621"/>
            <a:ext cx="737056" cy="15969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ruta 26"/>
          <p:cNvSpPr txBox="1"/>
          <p:nvPr/>
        </p:nvSpPr>
        <p:spPr>
          <a:xfrm>
            <a:off x="983286" y="3241301"/>
            <a:ext cx="21215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prstClr val="black"/>
                </a:solidFill>
              </a:rPr>
              <a:t>Etiska aspekter</a:t>
            </a:r>
          </a:p>
        </p:txBody>
      </p:sp>
      <p:cxnSp>
        <p:nvCxnSpPr>
          <p:cNvPr id="33" name="Rak 32"/>
          <p:cNvCxnSpPr/>
          <p:nvPr/>
        </p:nvCxnSpPr>
        <p:spPr>
          <a:xfrm flipH="1" flipV="1">
            <a:off x="5220072" y="4135898"/>
            <a:ext cx="913309" cy="988193"/>
          </a:xfrm>
          <a:prstGeom prst="line">
            <a:avLst/>
          </a:prstGeom>
          <a:ln w="254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ruta 35"/>
          <p:cNvSpPr txBox="1"/>
          <p:nvPr/>
        </p:nvSpPr>
        <p:spPr>
          <a:xfrm>
            <a:off x="1434803" y="2162736"/>
            <a:ext cx="19064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000" b="1" dirty="0">
                <a:solidFill>
                  <a:prstClr val="black"/>
                </a:solidFill>
              </a:rPr>
              <a:t>Kunskapsluckor</a:t>
            </a:r>
          </a:p>
        </p:txBody>
      </p:sp>
      <p:cxnSp>
        <p:nvCxnSpPr>
          <p:cNvPr id="38" name="Rak 37"/>
          <p:cNvCxnSpPr/>
          <p:nvPr/>
        </p:nvCxnSpPr>
        <p:spPr>
          <a:xfrm flipV="1">
            <a:off x="3093832" y="4221088"/>
            <a:ext cx="925476" cy="936104"/>
          </a:xfrm>
          <a:prstGeom prst="line">
            <a:avLst/>
          </a:prstGeom>
          <a:ln w="254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8" name="Rubrik 17"/>
          <p:cNvSpPr>
            <a:spLocks noGrp="1"/>
          </p:cNvSpPr>
          <p:nvPr>
            <p:ph type="title"/>
          </p:nvPr>
        </p:nvSpPr>
        <p:spPr>
          <a:xfrm>
            <a:off x="645600" y="453377"/>
            <a:ext cx="7344000" cy="1387440"/>
          </a:xfrm>
        </p:spPr>
        <p:txBody>
          <a:bodyPr/>
          <a:lstStyle/>
          <a:p>
            <a:r>
              <a:rPr lang="en-US" dirty="0"/>
              <a:t>Rapportens delar</a:t>
            </a:r>
          </a:p>
        </p:txBody>
      </p:sp>
    </p:spTree>
    <p:extLst>
      <p:ext uri="{BB962C8B-B14F-4D97-AF65-F5344CB8AC3E}">
        <p14:creationId xmlns:p14="http://schemas.microsoft.com/office/powerpoint/2010/main" xmlns="" val="3906011618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99888" y="600026"/>
            <a:ext cx="7666142" cy="1080000"/>
          </a:xfrm>
        </p:spPr>
        <p:txBody>
          <a:bodyPr/>
          <a:lstStyle/>
          <a:p>
            <a:r>
              <a:rPr lang="sv-SE" dirty="0"/>
              <a:t>Metoder som används i Sverige</a:t>
            </a:r>
          </a:p>
        </p:txBody>
      </p:sp>
      <p:pic>
        <p:nvPicPr>
          <p:cNvPr id="7" name="Platshållare för innehåll 6">
            <a:extLst>
              <a:ext uri="{FF2B5EF4-FFF2-40B4-BE49-F238E27FC236}">
                <a16:creationId xmlns:a16="http://schemas.microsoft.com/office/drawing/2014/main" xmlns="" id="{DA0EB598-37B6-4EC5-8500-EDAE5B968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90750" y="2601913"/>
            <a:ext cx="4762500" cy="2676525"/>
          </a:xfrm>
        </p:spPr>
      </p:pic>
    </p:spTree>
    <p:extLst>
      <p:ext uri="{BB962C8B-B14F-4D97-AF65-F5344CB8AC3E}">
        <p14:creationId xmlns:p14="http://schemas.microsoft.com/office/powerpoint/2010/main" xmlns="" val="3558391433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897148" y="1785668"/>
            <a:ext cx="7643919" cy="405441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sz="2400" dirty="0"/>
              <a:t>Enkät till ett slumpvis urval privata, kommunala och statliga institutioner (svar från 53/67) dec 2017-jan 2018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sz="2400" dirty="0"/>
              <a:t>33 namngivna behandlingsmetoder används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sz="2400" dirty="0"/>
              <a:t>18 standardiserade bedömningsmetoder 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r>
              <a:rPr lang="sv-SE" sz="2400" dirty="0"/>
              <a:t>Undersökningen ger inget svar på </a:t>
            </a:r>
            <a:r>
              <a:rPr lang="sv-SE" sz="2400" u="sng" dirty="0"/>
              <a:t>hur många</a:t>
            </a:r>
            <a:r>
              <a:rPr lang="sv-SE" sz="2400" dirty="0"/>
              <a:t> ungdomar som får olika behandlingsmetoder</a:t>
            </a:r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endParaRPr lang="sv-SE" sz="2400" dirty="0"/>
          </a:p>
          <a:p>
            <a:pPr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</a:pPr>
            <a:endParaRPr lang="sv-SE" sz="2400" dirty="0"/>
          </a:p>
        </p:txBody>
      </p:sp>
      <p:sp>
        <p:nvSpPr>
          <p:cNvPr id="5" name="Rubrik 1"/>
          <p:cNvSpPr>
            <a:spLocks noGrp="1"/>
          </p:cNvSpPr>
          <p:nvPr>
            <p:ph type="title"/>
          </p:nvPr>
        </p:nvSpPr>
        <p:spPr>
          <a:xfrm>
            <a:off x="827584" y="577970"/>
            <a:ext cx="7859216" cy="969694"/>
          </a:xfrm>
        </p:spPr>
        <p:txBody>
          <a:bodyPr>
            <a:normAutofit fontScale="90000"/>
          </a:bodyPr>
          <a:lstStyle/>
          <a:p>
            <a:pPr algn="l"/>
            <a:r>
              <a:rPr lang="sv-SE" b="1" dirty="0">
                <a:solidFill>
                  <a:srgbClr val="005CAA"/>
                </a:solidFill>
              </a:rPr>
              <a:t>Praxisundersökning</a:t>
            </a:r>
            <a:br>
              <a:rPr lang="sv-SE" b="1" dirty="0">
                <a:solidFill>
                  <a:srgbClr val="005CAA"/>
                </a:solidFill>
              </a:rPr>
            </a:b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xmlns="" val="3257292101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sv-SE" sz="3600" b="1" dirty="0">
                <a:solidFill>
                  <a:srgbClr val="005CAA"/>
                </a:solidFill>
              </a:rPr>
              <a:t>Bedömningsmetoder i institutionsvård (%)</a:t>
            </a:r>
            <a:endParaRPr lang="en-US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257300"/>
            <a:ext cx="3516923" cy="5055577"/>
          </a:xfrm>
        </p:spPr>
        <p:txBody>
          <a:bodyPr>
            <a:noAutofit/>
          </a:bodyPr>
          <a:lstStyle/>
          <a:p>
            <a:pPr marL="536575" indent="-536575">
              <a:spcBef>
                <a:spcPts val="0"/>
              </a:spcBef>
              <a:spcAft>
                <a:spcPts val="600"/>
              </a:spcAft>
              <a:buAutoNum type="arabicPlain" startAt="45"/>
            </a:pPr>
            <a:r>
              <a:rPr lang="en-US" sz="1900" dirty="0">
                <a:solidFill>
                  <a:srgbClr val="222D9C"/>
                </a:solidFill>
              </a:rPr>
              <a:t>Ingen bedömningsmetod </a:t>
            </a:r>
            <a:r>
              <a:rPr lang="en-US" sz="1900" dirty="0"/>
              <a:t>	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AutoNum type="arabicPlain" startAt="31"/>
            </a:pPr>
            <a:r>
              <a:rPr lang="en-US" sz="1900" dirty="0"/>
              <a:t>ADAD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12	KASAM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AutoNum type="arabicPlain" startAt="12"/>
            </a:pPr>
            <a:r>
              <a:rPr lang="en-US" sz="1900" dirty="0"/>
              <a:t>AUDIT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12	DUDIT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AutoNum type="arabicPlain" startAt="8"/>
            </a:pPr>
            <a:r>
              <a:rPr lang="en-US" sz="1900" dirty="0"/>
              <a:t>Youth level of service/Case Management Inventory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4	Ester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	- - - - - - - - - - - - - 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2	Addiction Severity Index 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	Alkohol- och drogdiagnos-instrument (ADDIS)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	Barns Behov i Centrum </a:t>
            </a:r>
          </a:p>
          <a:p>
            <a:pPr marL="536575" indent="-5365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900" dirty="0"/>
              <a:t>	Becks ungdomsskalor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4416669" y="1230923"/>
            <a:ext cx="4472354" cy="49245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Bump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Estimate of Risk of Adolescent Sexual Offense Recidivism (Erasor)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Familjeklimat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Intervju om anknytningsstil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Outcome Rating Scale (ORS)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The Psychological Inventory of Criminal Thinking Styles (PICTS)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Structured Assessment of Violence Risk in Youth (SAVRY)</a:t>
            </a:r>
          </a:p>
          <a:p>
            <a:pPr marL="536575" indent="-536575"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000" dirty="0"/>
              <a:t>	Strengths and Difficulties Questionnaire (SDQ)	</a:t>
            </a:r>
          </a:p>
        </p:txBody>
      </p:sp>
      <p:sp>
        <p:nvSpPr>
          <p:cNvPr id="7" name="Rektangel med rundade hörn 6"/>
          <p:cNvSpPr/>
          <p:nvPr/>
        </p:nvSpPr>
        <p:spPr>
          <a:xfrm>
            <a:off x="2398143" y="2504069"/>
            <a:ext cx="5237808" cy="2231834"/>
          </a:xfrm>
          <a:prstGeom prst="roundRect">
            <a:avLst/>
          </a:prstGeom>
          <a:solidFill>
            <a:srgbClr val="005CAA"/>
          </a:solidFill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800"/>
              </a:spcAft>
            </a:pPr>
            <a:r>
              <a:rPr lang="en-US" sz="2600" dirty="0"/>
              <a:t>11% av institutionerna har bedömningsmetoder som fångar in risk-, behovs-, och mottaglighetsprinciperna</a:t>
            </a:r>
          </a:p>
        </p:txBody>
      </p:sp>
    </p:spTree>
    <p:extLst>
      <p:ext uri="{BB962C8B-B14F-4D97-AF65-F5344CB8AC3E}">
        <p14:creationId xmlns:p14="http://schemas.microsoft.com/office/powerpoint/2010/main" xmlns="" val="15337438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0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2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sv-SE" sz="3600" b="1" dirty="0">
                <a:solidFill>
                  <a:srgbClr val="005CAA"/>
                </a:solidFill>
              </a:rPr>
              <a:t>Behandlingsmetoder </a:t>
            </a:r>
            <a:r>
              <a:rPr lang="sv-SE" sz="3600" dirty="0"/>
              <a:t>i institutionsvård (%)</a:t>
            </a:r>
            <a:endParaRPr lang="en-US" sz="3600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57200" y="1037492"/>
            <a:ext cx="3516923" cy="5275385"/>
          </a:xfrm>
        </p:spPr>
        <p:txBody>
          <a:bodyPr>
            <a:normAutofit fontScale="92500" lnSpcReduction="20000"/>
          </a:bodyPr>
          <a:lstStyle/>
          <a:p>
            <a:pPr marL="447675" indent="-447675">
              <a:spcBef>
                <a:spcPts val="0"/>
              </a:spcBef>
              <a:spcAft>
                <a:spcPts val="600"/>
              </a:spcAft>
              <a:buAutoNum type="arabicPlain" startAt="6"/>
            </a:pPr>
            <a:r>
              <a:rPr lang="en-US" sz="1800" b="1" dirty="0">
                <a:solidFill>
                  <a:srgbClr val="222D9C"/>
                </a:solidFill>
              </a:rPr>
              <a:t>Ingen metod</a:t>
            </a:r>
          </a:p>
          <a:p>
            <a:pPr marL="447675" indent="-447675">
              <a:spcBef>
                <a:spcPts val="0"/>
              </a:spcBef>
              <a:spcAft>
                <a:spcPts val="600"/>
              </a:spcAft>
              <a:buNone/>
            </a:pPr>
            <a:endParaRPr lang="en-US" sz="1100" dirty="0">
              <a:solidFill>
                <a:srgbClr val="222D9C"/>
              </a:solidFill>
            </a:endParaRPr>
          </a:p>
          <a:p>
            <a:pPr marL="447675" indent="-4476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70	Motiverande samtal</a:t>
            </a:r>
          </a:p>
          <a:p>
            <a:pPr marL="447675" indent="-4476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60	Lågaffektivt bemötande</a:t>
            </a:r>
          </a:p>
          <a:p>
            <a:pPr marL="447675" indent="-447675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47	Kognitiv beteendeterapi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rabicPlain" startAt="47"/>
            </a:pPr>
            <a:r>
              <a:rPr lang="en-US" sz="1800" dirty="0"/>
              <a:t>Miljöterapi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36	ART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26	Återfallsprevention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26	Familjeterapi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23	Repulse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23	Vägledande samtal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21	Nätverksarbete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rabicPlain" startAt="19"/>
            </a:pPr>
            <a:r>
              <a:rPr lang="en-US" sz="1800" dirty="0"/>
              <a:t>Kriminalitet som livsstil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AutoNum type="arabicPlain" startAt="17"/>
            </a:pPr>
            <a:r>
              <a:rPr lang="en-US" sz="1800" dirty="0"/>
              <a:t>Tolvstegsbehandling</a:t>
            </a:r>
          </a:p>
          <a:p>
            <a:pPr marL="447675" lvl="0" indent="-447675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13	Teckenekonomi</a:t>
            </a:r>
          </a:p>
          <a:p>
            <a:pPr marL="447675" lvl="0" indent="-447675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13	Lösningsfokuserad terapi</a:t>
            </a:r>
          </a:p>
          <a:p>
            <a:pPr marL="457200" lvl="0" indent="-457200">
              <a:spcBef>
                <a:spcPts val="0"/>
              </a:spcBef>
              <a:spcAft>
                <a:spcPts val="600"/>
              </a:spcAft>
              <a:buAutoNum type="arabicPlain" startAt="9"/>
            </a:pPr>
            <a:r>
              <a:rPr lang="en-US" sz="1800" dirty="0"/>
              <a:t>Psykodynamisk terapi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800" dirty="0"/>
              <a:t>9	Haschavvänjningsprogrammet</a:t>
            </a:r>
          </a:p>
        </p:txBody>
      </p:sp>
      <p:sp>
        <p:nvSpPr>
          <p:cNvPr id="5" name="Platshållare för innehåll 2"/>
          <p:cNvSpPr txBox="1">
            <a:spLocks/>
          </p:cNvSpPr>
          <p:nvPr/>
        </p:nvSpPr>
        <p:spPr>
          <a:xfrm>
            <a:off x="4416669" y="1230923"/>
            <a:ext cx="4220308" cy="492454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447675" lvl="0" indent="-447675">
              <a:spcAft>
                <a:spcPts val="600"/>
              </a:spcAft>
            </a:pPr>
            <a:r>
              <a:rPr lang="en-US" sz="2000" dirty="0"/>
              <a:t>8	Acceptance Commitment Therapy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AutoNum type="arabicPlain" startAt="6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Dialektisk beteendeterapi</a:t>
            </a:r>
          </a:p>
          <a:p>
            <a:pPr marL="457200" lvl="0" indent="-457200">
              <a:spcAft>
                <a:spcPts val="600"/>
              </a:spcAft>
              <a:buAutoNum type="arabicPlain" startAt="4"/>
              <a:defRPr/>
            </a:pPr>
            <a:r>
              <a:rPr lang="en-US" sz="2000" dirty="0"/>
              <a:t>Connect</a:t>
            </a:r>
          </a:p>
          <a:p>
            <a:pPr marL="457200" lvl="0" indent="-457200">
              <a:spcAft>
                <a:spcPts val="600"/>
              </a:spcAft>
              <a:defRPr/>
            </a:pPr>
            <a:r>
              <a:rPr lang="en-US" sz="2000" dirty="0"/>
              <a:t>4	</a:t>
            </a:r>
            <a:r>
              <a:rPr lang="sv-SE" sz="2000" dirty="0" err="1"/>
              <a:t>Marte</a:t>
            </a:r>
            <a:r>
              <a:rPr lang="sv-SE" sz="2000" dirty="0"/>
              <a:t> </a:t>
            </a:r>
            <a:r>
              <a:rPr lang="sv-SE" sz="2000" dirty="0" err="1"/>
              <a:t>Meo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/>
              <a:t>	- - - - - - - - - - - - - - - -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tabLst/>
              <a:defRPr/>
            </a:pPr>
            <a:r>
              <a:rPr lang="en-US" sz="2000" dirty="0"/>
              <a:t>2	Bildterapi</a:t>
            </a:r>
          </a:p>
          <a:p>
            <a:pPr marL="457200" lvl="0" indent="-457200">
              <a:spcAft>
                <a:spcPts val="600"/>
              </a:spcAft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sv-SE" sz="2000" dirty="0"/>
              <a:t>Community </a:t>
            </a:r>
            <a:r>
              <a:rPr lang="sv-SE" sz="2000" dirty="0" err="1"/>
              <a:t>Reinforcement</a:t>
            </a:r>
            <a:r>
              <a:rPr lang="sv-SE" sz="2000" dirty="0"/>
              <a:t> Approach 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Cannabisprogrammet för unga 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Dialektisk beteendeterapi 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KBT i vardagen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Kognitiv psykoterapi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Komet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Mental Health First Aid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</a:t>
            </a:r>
            <a:r>
              <a:rPr lang="sv-SE" sz="2000" dirty="0" err="1"/>
              <a:t>Mentaliseringsbaserad</a:t>
            </a:r>
            <a:r>
              <a:rPr lang="sv-SE" sz="2000" dirty="0"/>
              <a:t> terapi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</a:t>
            </a:r>
            <a:r>
              <a:rPr lang="sv-SE" sz="2000" dirty="0" err="1"/>
              <a:t>Mindfulness</a:t>
            </a:r>
            <a:endParaRPr lang="sv-SE" sz="2000" dirty="0"/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Musikterapi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</a:t>
            </a:r>
            <a:r>
              <a:rPr lang="sv-SE" sz="2000" dirty="0" err="1"/>
              <a:t>Signs</a:t>
            </a:r>
            <a:r>
              <a:rPr lang="sv-SE" sz="2000" dirty="0"/>
              <a:t> of </a:t>
            </a:r>
            <a:r>
              <a:rPr lang="sv-SE" sz="2000" dirty="0" err="1"/>
              <a:t>safety</a:t>
            </a:r>
            <a:r>
              <a:rPr lang="sv-SE" sz="2000" dirty="0"/>
              <a:t> </a:t>
            </a:r>
          </a:p>
          <a:p>
            <a:pPr marL="457200" lvl="0" indent="-457200">
              <a:spcAft>
                <a:spcPts val="600"/>
              </a:spcAft>
            </a:pPr>
            <a:r>
              <a:rPr lang="sv-SE" sz="2000" dirty="0"/>
              <a:t>	Dykning med tuber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ktangel med rundade hörn 5">
            <a:extLst>
              <a:ext uri="{FF2B5EF4-FFF2-40B4-BE49-F238E27FC236}">
                <a16:creationId xmlns:a16="http://schemas.microsoft.com/office/drawing/2014/main" xmlns="" id="{A813B580-39E8-49F3-9A75-CA46DB94E78E}"/>
              </a:ext>
            </a:extLst>
          </p:cNvPr>
          <p:cNvSpPr/>
          <p:nvPr/>
        </p:nvSpPr>
        <p:spPr>
          <a:xfrm>
            <a:off x="3144323" y="2259719"/>
            <a:ext cx="3778369" cy="2083998"/>
          </a:xfrm>
          <a:prstGeom prst="roundRect">
            <a:avLst/>
          </a:prstGeom>
          <a:solidFill>
            <a:srgbClr val="005CAA"/>
          </a:solidFill>
          <a:ln w="12700">
            <a:solidFill>
              <a:schemeClr val="tx1"/>
            </a:solidFill>
          </a:ln>
          <a:effectLst>
            <a:outerShdw blurRad="190500" dist="190500" dir="2700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2400"/>
              </a:spcAft>
            </a:pPr>
            <a:r>
              <a:rPr lang="en-US" sz="2400" dirty="0"/>
              <a:t>I genomsnitt 4,8 </a:t>
            </a:r>
            <a:r>
              <a:rPr lang="en-US" sz="2400" dirty="0" err="1"/>
              <a:t>behandlings-metoder</a:t>
            </a:r>
            <a:endParaRPr lang="en-US" sz="2400" dirty="0"/>
          </a:p>
          <a:p>
            <a:pPr algn="ctr">
              <a:spcAft>
                <a:spcPts val="2400"/>
              </a:spcAft>
            </a:pPr>
            <a:r>
              <a:rPr lang="en-US" sz="2400" dirty="0" err="1"/>
              <a:t>Två</a:t>
            </a:r>
            <a:r>
              <a:rPr lang="en-US" sz="2400" dirty="0"/>
              <a:t> </a:t>
            </a:r>
            <a:r>
              <a:rPr lang="en-US" sz="2400" dirty="0" err="1"/>
              <a:t>har</a:t>
            </a:r>
            <a:r>
              <a:rPr lang="en-US" sz="2400" dirty="0"/>
              <a:t> </a:t>
            </a:r>
            <a:r>
              <a:rPr lang="en-US" sz="2400" dirty="0" err="1"/>
              <a:t>ett</a:t>
            </a:r>
            <a:r>
              <a:rPr lang="en-US" sz="2400" dirty="0"/>
              <a:t> </a:t>
            </a:r>
            <a:r>
              <a:rPr lang="en-US" sz="2400" dirty="0" err="1"/>
              <a:t>starkt</a:t>
            </a:r>
            <a:r>
              <a:rPr lang="en-US" sz="2400" dirty="0"/>
              <a:t> </a:t>
            </a:r>
            <a:r>
              <a:rPr lang="en-US" sz="2400" dirty="0" err="1"/>
              <a:t>vetenskapligt</a:t>
            </a:r>
            <a:r>
              <a:rPr lang="en-US" sz="2400" dirty="0"/>
              <a:t> </a:t>
            </a:r>
            <a:r>
              <a:rPr lang="en-US" sz="2400" dirty="0" err="1"/>
              <a:t>stöd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5286318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3000"/>
                            </p:stCondLst>
                            <p:childTnLst>
                              <p:par>
                                <p:cTn id="16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6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7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8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15500"/>
                            </p:stCondLst>
                            <p:childTnLst>
                              <p:par>
                                <p:cTn id="19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9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6500"/>
                            </p:stCondLst>
                            <p:childTnLst>
                              <p:par>
                                <p:cTn id="20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0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8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9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theme1.xml><?xml version="1.0" encoding="utf-8"?>
<a:theme xmlns:a="http://schemas.openxmlformats.org/drawingml/2006/main" name="SBU">
  <a:themeElements>
    <a:clrScheme name="SB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DC00"/>
      </a:accent1>
      <a:accent2>
        <a:srgbClr val="6E9E52"/>
      </a:accent2>
      <a:accent3>
        <a:srgbClr val="0066AF"/>
      </a:accent3>
      <a:accent4>
        <a:srgbClr val="FF9F00"/>
      </a:accent4>
      <a:accent5>
        <a:srgbClr val="BEB900"/>
      </a:accent5>
      <a:accent6>
        <a:srgbClr val="008282"/>
      </a:accent6>
      <a:hlink>
        <a:srgbClr val="0000FF"/>
      </a:hlink>
      <a:folHlink>
        <a:srgbClr val="800080"/>
      </a:folHlink>
    </a:clrScheme>
    <a:fontScheme name="SBU_Pp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SBU_Tom PPT-mall 4x3.potx" id="{9D5F91DA-3179-4A0F-ADFC-6E16532697BF}" vid="{8516F4B7-B859-470E-BFD9-19C456F9AEDA}"/>
    </a:ext>
  </a:extLst>
</a:theme>
</file>

<file path=ppt/theme/theme2.xml><?xml version="1.0" encoding="utf-8"?>
<a:theme xmlns:a="http://schemas.openxmlformats.org/drawingml/2006/main" name="Startsi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BU_Tom PPT-mall 4x3.potx" id="{9D5F91DA-3179-4A0F-ADFC-6E16532697BF}" vid="{12908A2C-B371-477C-A4A8-C34BC04D8C85}"/>
    </a:ext>
  </a:extLst>
</a:theme>
</file>

<file path=ppt/theme/theme3.xml><?xml version="1.0" encoding="utf-8"?>
<a:theme xmlns:a="http://schemas.openxmlformats.org/drawingml/2006/main" name="Slutsi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BU_Tom PPT-mall 4x3.potx" id="{9D5F91DA-3179-4A0F-ADFC-6E16532697BF}" vid="{28A1793B-FB07-4C59-B4EF-FBD4194AB7F4}"/>
    </a:ext>
  </a:extLst>
</a:theme>
</file>

<file path=ppt/theme/theme4.xml><?xml version="1.0" encoding="utf-8"?>
<a:theme xmlns:a="http://schemas.openxmlformats.org/drawingml/2006/main" name="Office-tema">
  <a:themeElements>
    <a:clrScheme name="SB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DC00"/>
      </a:accent1>
      <a:accent2>
        <a:srgbClr val="6E9E52"/>
      </a:accent2>
      <a:accent3>
        <a:srgbClr val="0066AF"/>
      </a:accent3>
      <a:accent4>
        <a:srgbClr val="FF9F00"/>
      </a:accent4>
      <a:accent5>
        <a:srgbClr val="BEB900"/>
      </a:accent5>
      <a:accent6>
        <a:srgbClr val="008282"/>
      </a:accent6>
      <a:hlink>
        <a:srgbClr val="0000FF"/>
      </a:hlink>
      <a:folHlink>
        <a:srgbClr val="800080"/>
      </a:folHlink>
    </a:clrScheme>
    <a:fontScheme name="SBU_Pp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ema">
  <a:themeElements>
    <a:clrScheme name="SB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DC00"/>
      </a:accent1>
      <a:accent2>
        <a:srgbClr val="6E9E52"/>
      </a:accent2>
      <a:accent3>
        <a:srgbClr val="0066AF"/>
      </a:accent3>
      <a:accent4>
        <a:srgbClr val="FF9F00"/>
      </a:accent4>
      <a:accent5>
        <a:srgbClr val="BEB900"/>
      </a:accent5>
      <a:accent6>
        <a:srgbClr val="008282"/>
      </a:accent6>
      <a:hlink>
        <a:srgbClr val="0000FF"/>
      </a:hlink>
      <a:folHlink>
        <a:srgbClr val="800080"/>
      </a:folHlink>
    </a:clrScheme>
    <a:fontScheme name="SBU_Ppt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SBU_Tom PPT-mall 4x3</Template>
  <TotalTime>6710</TotalTime>
  <Words>1552</Words>
  <Application>Microsoft Office PowerPoint</Application>
  <PresentationFormat>Bildspel på skärmen (4:3)</PresentationFormat>
  <Paragraphs>439</Paragraphs>
  <Slides>48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Bildrubriker</vt:lpstr>
      </vt:variant>
      <vt:variant>
        <vt:i4>48</vt:i4>
      </vt:variant>
    </vt:vector>
  </HeadingPairs>
  <TitlesOfParts>
    <vt:vector size="51" baseType="lpstr">
      <vt:lpstr>SBU</vt:lpstr>
      <vt:lpstr>Startsida</vt:lpstr>
      <vt:lpstr>Slutsida</vt:lpstr>
      <vt:lpstr>Bild 1</vt:lpstr>
      <vt:lpstr>BehandlINGSfamiljeR för ungdomar med allvarliga beteendeproblem:    Treatment Foster Care OREGON </vt:lpstr>
      <vt:lpstr>Bakgrund</vt:lpstr>
      <vt:lpstr>När ungdomar inte kan bo kvar hemma</vt:lpstr>
      <vt:lpstr>Rapportens delar</vt:lpstr>
      <vt:lpstr>Metoder som används i Sverige</vt:lpstr>
      <vt:lpstr>Praxisundersökning </vt:lpstr>
      <vt:lpstr>Bedömningsmetoder i institutionsvård (%)</vt:lpstr>
      <vt:lpstr>Behandlingsmetoder i institutionsvård (%)</vt:lpstr>
      <vt:lpstr>Av de 33 behandlingsmetoderna…</vt:lpstr>
      <vt:lpstr>Erfarenheter av TFCO och institutionsvård</vt:lpstr>
      <vt:lpstr>Bild 12</vt:lpstr>
      <vt:lpstr>Slutsatser</vt:lpstr>
      <vt:lpstr>Är behandlingsfamilj effektivt mot fortsatt kriminalitet mm?</vt:lpstr>
      <vt:lpstr>Hur många studier behövs?</vt:lpstr>
      <vt:lpstr>Systematiska litteraturöversikter ger viss vägledning</vt:lpstr>
      <vt:lpstr>Systematisk litteraturöversikt</vt:lpstr>
      <vt:lpstr>SBU:s utvärdering </vt:lpstr>
      <vt:lpstr>Om studierna</vt:lpstr>
      <vt:lpstr>TFCO:s effekter  jämfört med institutionsplacering?</vt:lpstr>
      <vt:lpstr>Att mäta effekter</vt:lpstr>
      <vt:lpstr>”Skogsdiagram” (Forrest plot)</vt:lpstr>
      <vt:lpstr>Kriminalitet (registerdata)</vt:lpstr>
      <vt:lpstr>Kriminalitet (självskattning)</vt:lpstr>
      <vt:lpstr>Placering på låst avdelning (registerdata)</vt:lpstr>
      <vt:lpstr>Kriminella kamrater (självskattning)</vt:lpstr>
      <vt:lpstr>Narkotikamissbruk (självskattn., registerdata, urintest)</vt:lpstr>
      <vt:lpstr>Psykisk ohälsa (självskattning)</vt:lpstr>
      <vt:lpstr>Alkoholkonsumtion (självrapport) Psykotiska symptom  Tonårsgraviditet (självrapport) Sexuellt riskbeteende (självrapport) Skolanpassning (självrapport)</vt:lpstr>
      <vt:lpstr>Huvudresultat: TFCO minskar kriminalitet mm jämfört med institutionsplacering</vt:lpstr>
      <vt:lpstr>Otillräckligt vetenskapligt stöd</vt:lpstr>
      <vt:lpstr>Genomsnittlig kostnad per placering</vt:lpstr>
      <vt:lpstr>Låst avdelning: Hypotetisk kostnadsbesparing för en ungdom i TFCO jämfört med HVB och särskilda ungdomshem </vt:lpstr>
      <vt:lpstr>Exempel på samhällskostnader för ungdomar med beteendeproblem </vt:lpstr>
      <vt:lpstr>Besparingar på lång sikt</vt:lpstr>
      <vt:lpstr>Etiska aspekter</vt:lpstr>
      <vt:lpstr>Bild 37</vt:lpstr>
      <vt:lpstr>Sammanfattningsvis: TFCO </vt:lpstr>
      <vt:lpstr>Bild 39</vt:lpstr>
      <vt:lpstr>Sakkunniga </vt:lpstr>
      <vt:lpstr>SBU:s kansli  </vt:lpstr>
      <vt:lpstr>SBU UTVÄRDERAR sedan 2015</vt:lpstr>
      <vt:lpstr>SBU KOMMENTERAR sedan 2015</vt:lpstr>
      <vt:lpstr>UPPLYSNINGSTJÄNST sedan 2015</vt:lpstr>
      <vt:lpstr>SBU KARTLÄGGER &amp; BEREDER sedan 2015</vt:lpstr>
      <vt:lpstr>Bild 46</vt:lpstr>
      <vt:lpstr>Bild 47</vt:lpstr>
      <vt:lpstr>Bild 48</vt:lpstr>
    </vt:vector>
  </TitlesOfParts>
  <Company>SBU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Elin Rye-Danjelsen</dc:creator>
  <cp:lastModifiedBy>Knut Sundell</cp:lastModifiedBy>
  <cp:revision>52</cp:revision>
  <dcterms:created xsi:type="dcterms:W3CDTF">2018-02-22T12:52:43Z</dcterms:created>
  <dcterms:modified xsi:type="dcterms:W3CDTF">2018-05-13T17:21:37Z</dcterms:modified>
</cp:coreProperties>
</file>